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6"/>
  </p:notesMasterIdLst>
  <p:handoutMasterIdLst>
    <p:handoutMasterId r:id="rId67"/>
  </p:handoutMasterIdLst>
  <p:sldIdLst>
    <p:sldId id="346" r:id="rId2"/>
    <p:sldId id="590" r:id="rId3"/>
    <p:sldId id="591" r:id="rId4"/>
    <p:sldId id="592" r:id="rId5"/>
    <p:sldId id="593" r:id="rId6"/>
    <p:sldId id="594" r:id="rId7"/>
    <p:sldId id="595" r:id="rId8"/>
    <p:sldId id="596" r:id="rId9"/>
    <p:sldId id="597" r:id="rId10"/>
    <p:sldId id="598" r:id="rId11"/>
    <p:sldId id="599" r:id="rId12"/>
    <p:sldId id="600" r:id="rId13"/>
    <p:sldId id="601" r:id="rId14"/>
    <p:sldId id="602" r:id="rId15"/>
    <p:sldId id="603" r:id="rId16"/>
    <p:sldId id="604" r:id="rId17"/>
    <p:sldId id="605" r:id="rId18"/>
    <p:sldId id="606" r:id="rId19"/>
    <p:sldId id="607" r:id="rId20"/>
    <p:sldId id="608" r:id="rId21"/>
    <p:sldId id="609" r:id="rId22"/>
    <p:sldId id="610" r:id="rId23"/>
    <p:sldId id="516" r:id="rId24"/>
    <p:sldId id="524" r:id="rId25"/>
    <p:sldId id="526" r:id="rId26"/>
    <p:sldId id="527" r:id="rId27"/>
    <p:sldId id="520" r:id="rId28"/>
    <p:sldId id="513" r:id="rId29"/>
    <p:sldId id="510" r:id="rId30"/>
    <p:sldId id="511" r:id="rId31"/>
    <p:sldId id="515" r:id="rId32"/>
    <p:sldId id="521" r:id="rId33"/>
    <p:sldId id="586" r:id="rId34"/>
    <p:sldId id="528" r:id="rId35"/>
    <p:sldId id="587" r:id="rId36"/>
    <p:sldId id="588" r:id="rId37"/>
    <p:sldId id="589" r:id="rId38"/>
    <p:sldId id="529" r:id="rId39"/>
    <p:sldId id="530" r:id="rId40"/>
    <p:sldId id="531" r:id="rId41"/>
    <p:sldId id="555" r:id="rId42"/>
    <p:sldId id="532" r:id="rId43"/>
    <p:sldId id="534" r:id="rId44"/>
    <p:sldId id="535" r:id="rId45"/>
    <p:sldId id="537" r:id="rId46"/>
    <p:sldId id="548" r:id="rId47"/>
    <p:sldId id="542" r:id="rId48"/>
    <p:sldId id="549" r:id="rId49"/>
    <p:sldId id="543" r:id="rId50"/>
    <p:sldId id="544" r:id="rId51"/>
    <p:sldId id="550" r:id="rId52"/>
    <p:sldId id="551" r:id="rId53"/>
    <p:sldId id="546" r:id="rId54"/>
    <p:sldId id="545" r:id="rId55"/>
    <p:sldId id="558" r:id="rId56"/>
    <p:sldId id="559" r:id="rId57"/>
    <p:sldId id="560" r:id="rId58"/>
    <p:sldId id="561" r:id="rId59"/>
    <p:sldId id="562" r:id="rId60"/>
    <p:sldId id="553" r:id="rId61"/>
    <p:sldId id="554" r:id="rId62"/>
    <p:sldId id="556" r:id="rId63"/>
    <p:sldId id="525" r:id="rId64"/>
    <p:sldId id="478" r:id="rId65"/>
  </p:sldIdLst>
  <p:sldSz cx="9144000" cy="6858000" type="screen4x3"/>
  <p:notesSz cx="6667500" cy="9801225"/>
  <p:defaultTextStyle>
    <a:defPPr>
      <a:defRPr lang="zh-CN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hlink"/>
        </a:solidFill>
        <a:latin typeface="Arial" panose="020B0604020202020204" pitchFamily="34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  <a:srgbClr val="FF00FF"/>
    <a:srgbClr val="FF99FF"/>
    <a:srgbClr val="FFCCFF"/>
    <a:srgbClr val="CC99FF"/>
    <a:srgbClr val="FF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1447" autoAdjust="0"/>
  </p:normalViewPr>
  <p:slideViewPr>
    <p:cSldViewPr>
      <p:cViewPr varScale="1">
        <p:scale>
          <a:sx n="131" d="100"/>
          <a:sy n="131" d="100"/>
        </p:scale>
        <p:origin x="1344" y="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4448" y="208"/>
      </p:cViewPr>
      <p:guideLst>
        <p:guide orient="horz" pos="308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0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10688"/>
            <a:ext cx="2889250" cy="4905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310688"/>
            <a:ext cx="2889250" cy="4905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FA824FD-ED30-4A97-8606-58FC0C9BD4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6196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0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35013"/>
            <a:ext cx="4899025" cy="3675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56138"/>
            <a:ext cx="4889500" cy="4410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10688"/>
            <a:ext cx="2889250" cy="4905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310688"/>
            <a:ext cx="2889250" cy="4905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CBDF2D3E-47C9-4260-941F-859D81A2E9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497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81955" indent="-300752"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03008" indent="-240602"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84211" indent="-240602"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165414" indent="-240602" eaLnBrk="0" hangingPunct="0"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46617" indent="-24060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27820" indent="-24060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9023" indent="-24060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90226" indent="-24060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500" b="1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eaLnBrk="1" hangingPunct="1"/>
            <a:fld id="{490EB922-BF60-4B24-8136-35AC2C7ED578}" type="slidenum">
              <a:rPr lang="en-US" altLang="zh-CN" sz="13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/>
              <a:t>1</a:t>
            </a:fld>
            <a:endParaRPr lang="en-US" altLang="zh-CN" sz="13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9894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102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68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3405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5204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5946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1828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7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54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5945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07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</a:rPr>
              <a:t>how do we compute these quantities when T and R are unknown?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587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290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9900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731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7784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47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5677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021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000000"/>
                </a:solidFill>
              </a:rPr>
              <a:t>how do we compute these quantities when T and R are unknown?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721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60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F2D3E-47C9-4260-941F-859D81A2E946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432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85800" y="990600"/>
            <a:ext cx="51816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581400" y="5638800"/>
            <a:ext cx="5181600" cy="319088"/>
            <a:chOff x="2288" y="3080"/>
            <a:chExt cx="3072" cy="201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48200" y="3352800"/>
            <a:ext cx="4114800" cy="20510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990600" y="1066800"/>
            <a:ext cx="7772400" cy="18288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008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5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6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20FEC4-AA1E-4805-A8D2-A12B30B17D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1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228600"/>
            <a:ext cx="203835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228600"/>
            <a:ext cx="596265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5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6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239B5-4822-4DF9-917B-1A8DF16CA1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132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01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0005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914900" y="1295400"/>
            <a:ext cx="4000500" cy="5029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7D770E-5511-4442-A832-634F1B55AC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83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 b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>
              <a:defRPr b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 b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9F355-B847-4AE8-8D76-60950087758E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950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5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6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AEC4D8-5836-4561-8B0F-0FE35C5E0C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685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40005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4900" y="1295400"/>
            <a:ext cx="40005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AF99B-CF9D-4C21-ADCE-1948D5180A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177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8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AF01A7-68BC-4D30-8E94-7DEE55D9E2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064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4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5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1DE965-39B3-41ED-8317-D531ADAEF5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081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3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4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1F1CD5-216C-46AD-B64A-5A9979C246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42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0BC694-E15F-4643-89E5-D96B30E1B4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851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6" name="Rectangle 103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7" name="Rectangle 103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F34658-5152-4D3C-8FEF-22E6290115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078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026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036" name="Rectangle 1027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7" name="Rectangle 1028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sp>
        <p:nvSpPr>
          <p:cNvPr id="1027" name="AutoShape 1029"/>
          <p:cNvSpPr>
            <a:spLocks noChangeArrowheads="1"/>
          </p:cNvSpPr>
          <p:nvPr/>
        </p:nvSpPr>
        <p:spPr bwMode="auto">
          <a:xfrm>
            <a:off x="762000" y="762000"/>
            <a:ext cx="51054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7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7173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8153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080" name="Rectangle 103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200" y="6400800"/>
            <a:ext cx="19050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Sept. 2009</a:t>
            </a:r>
          </a:p>
        </p:txBody>
      </p:sp>
      <p:sp>
        <p:nvSpPr>
          <p:cNvPr id="3081" name="Rectangle 10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400800"/>
            <a:ext cx="37338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4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©Gao Yang, Ai Lab NJU</a:t>
            </a:r>
          </a:p>
        </p:txBody>
      </p:sp>
      <p:sp>
        <p:nvSpPr>
          <p:cNvPr id="3082" name="Rectangle 10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343650"/>
            <a:ext cx="587375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26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5C6FC9F5-9F07-432F-9700-885A887D08E8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7177" name="Group 1035"/>
          <p:cNvGrpSpPr>
            <a:grpSpLocks/>
          </p:cNvGrpSpPr>
          <p:nvPr/>
        </p:nvGrpSpPr>
        <p:grpSpPr bwMode="auto">
          <a:xfrm>
            <a:off x="685800" y="990600"/>
            <a:ext cx="6934200" cy="152400"/>
            <a:chOff x="144" y="1248"/>
            <a:chExt cx="4656" cy="201"/>
          </a:xfrm>
        </p:grpSpPr>
        <p:sp>
          <p:nvSpPr>
            <p:cNvPr id="1034" name="AutoShape 1036"/>
            <p:cNvSpPr>
              <a:spLocks noChangeArrowheads="1"/>
            </p:cNvSpPr>
            <p:nvPr/>
          </p:nvSpPr>
          <p:spPr bwMode="auto">
            <a:xfrm>
              <a:off x="384" y="1248"/>
              <a:ext cx="4416" cy="201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1035" name="AutoShape 103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latin typeface="Arial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4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 b="1">
          <a:solidFill>
            <a:schemeClr val="hlink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000" b="1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 b="1">
          <a:solidFill>
            <a:schemeClr val="hlink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7.png"/><Relationship Id="rId3" Type="http://schemas.openxmlformats.org/officeDocument/2006/relationships/image" Target="../media/image30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4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9992" y="3449405"/>
            <a:ext cx="4551040" cy="2051050"/>
          </a:xfrm>
        </p:spPr>
        <p:txBody>
          <a:bodyPr/>
          <a:lstStyle/>
          <a:p>
            <a:pPr algn="ctr" eaLnBrk="1" hangingPunct="1"/>
            <a:endParaRPr lang="en-US" altLang="zh-CN" sz="3200" dirty="0"/>
          </a:p>
          <a:p>
            <a:pPr algn="ctr" eaLnBrk="1" hangingPunct="1"/>
            <a:r>
              <a:rPr lang="en-US" altLang="zh-CN" sz="3200" dirty="0"/>
              <a:t>Markov decision process, reinforcement learning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Technology</a:t>
            </a:r>
            <a:b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dirty="0"/>
              <a:t>Lecture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32560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56EE2-2C98-C74F-BEC6-215929DC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reward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8D670-B26A-C34E-9CD0-5AA5BCAF9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A9C31E-6FD4-8348-B27B-0436B1EC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A5A395-1CDD-CF49-A37F-3079BDD5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670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3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FFA99-C228-2B48-8B07-5406AB56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reward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C003A1-27A1-AA40-8B3D-B6BD491B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DBB743-D109-6F4F-8BA4-1F1BB07F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8CC52C-8FD7-5540-834D-86DC3F42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95400"/>
            <a:ext cx="79502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0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0526E-AD18-DB4F-9C69-AB989B5C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decision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D8FB11-92FD-C141-AA1E-73BA7C2D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8C460E-AC5F-D440-B506-9290EC82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5B5487-9F47-124F-B219-C970A5C6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66" y="1279026"/>
            <a:ext cx="7950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0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55C6B-483F-1E4B-A8BE-900EFA89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Representing a MDP by a decision tree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EA4C2-BA69-884D-8F52-DABA9C1A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9D721D-77B7-B541-8530-12C9880D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51284F-FD27-E845-8718-3224B798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34" y="1295400"/>
            <a:ext cx="6977725" cy="54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3B46B-32E8-454D-8923-08E2325B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decision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6BEF47-EFB3-E542-844C-AD16D8CE1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DF68B1-8FB5-3340-A3E5-A7A2FDD0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68446A-B195-F146-B50D-569A63FC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7" y="1295400"/>
            <a:ext cx="7899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03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6C3C8-6FA4-1347-A51A-31D15F4C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Derived Stochastic Processes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E0248-BADE-B74D-895D-50DAAF3D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73897-DF2A-6947-ADF9-2991BB10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1DE9AD-EE44-C94D-9250-63A7FA24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174"/>
            <a:ext cx="7747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2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9BD08-A326-554A-B163-BECDBF3F6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Value Function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ABAB2-CFCD-224A-9245-197F8AA2F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1232A8-85FB-E341-9458-C5BD70B7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6287DA-78E9-654B-A9FB-5A20B2C8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8229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6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C445C-C54F-9041-B898-C8E6BA62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 Equation (Matrix Form)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E1985-C2FE-A849-9D76-F22548E1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1CEE72-CBD3-614D-B514-D6EDE640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F07C9-2B46-DF47-897A-C1B1B916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28" y="1295400"/>
            <a:ext cx="838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15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9FD1-8E3F-1B4E-928D-8131C85A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Optimal Value Function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849802-1FAE-D443-8560-0AAD3338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A83538-32C0-0346-B0AE-1946410A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448F6F-1E1F-6149-87D2-69E0EFA5F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68" y="1295400"/>
            <a:ext cx="8128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EDA02-6A38-C24E-9340-0369722A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 Optimality Equation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02294-932E-BB4D-85BC-12CCA369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BD307D-2B55-0643-97A8-0A81A20A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455711-09C7-9E49-9A96-DC3BB6B3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60" y="1371600"/>
            <a:ext cx="7848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4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4FAC8-F5E5-B541-AC86-FF00B804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Markov decision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302F-F287-9740-B13C-1FED526C7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DA39E0-9E2B-5F4A-A1FB-849B54E3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19E6C7-441F-5049-82B8-8BA1F300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8153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2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9B781-1A00-414E-86B1-FD6D1A12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Solving the Bellman Optimality Equation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2245C5-262F-9147-9B9E-D5025FB2F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7C533D-0F3E-8B40-B803-A2459371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66F1A7-9C7E-484E-8D4D-D9880A5C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17587"/>
            <a:ext cx="7937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6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9541C-85FA-D54A-87B2-C5E899CB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online dating 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5DA6CA-EECB-D342-B3A6-21C977A0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D230E-E588-604C-BD5C-13678ED2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11382F-1903-FF49-91AC-A9E51151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31282"/>
            <a:ext cx="7380248" cy="54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9541C-85FA-D54A-87B2-C5E899CB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online dating 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5DA6CA-EECB-D342-B3A6-21C977A0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D230E-E588-604C-BD5C-13678ED2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0C5D6-D265-7B4D-B898-57EED628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56" y="1196752"/>
            <a:ext cx="7531353" cy="54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6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Reinforcement learning (RL)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132" name="object 3"/>
          <p:cNvSpPr/>
          <p:nvPr/>
        </p:nvSpPr>
        <p:spPr>
          <a:xfrm>
            <a:off x="3539070" y="1667929"/>
            <a:ext cx="18415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33" name="object 4"/>
          <p:cNvSpPr/>
          <p:nvPr/>
        </p:nvSpPr>
        <p:spPr>
          <a:xfrm>
            <a:off x="3564470" y="1731429"/>
            <a:ext cx="1858429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34" name="object 5"/>
          <p:cNvSpPr/>
          <p:nvPr/>
        </p:nvSpPr>
        <p:spPr>
          <a:xfrm>
            <a:off x="3591204" y="1697554"/>
            <a:ext cx="1738642" cy="811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35" name="object 6"/>
          <p:cNvSpPr/>
          <p:nvPr/>
        </p:nvSpPr>
        <p:spPr>
          <a:xfrm>
            <a:off x="3591204" y="1697558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4" h="811530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36" name="object 7"/>
          <p:cNvSpPr txBox="1"/>
          <p:nvPr/>
        </p:nvSpPr>
        <p:spPr>
          <a:xfrm>
            <a:off x="3733927" y="1811960"/>
            <a:ext cx="145288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995" marR="5080" indent="-328930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spc="-10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R</a:t>
            </a:r>
            <a:r>
              <a:rPr kumimoji="0" sz="1800" b="0" spc="-7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i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nf</a:t>
            </a:r>
            <a:r>
              <a:rPr kumimoji="0" sz="1800" b="0" spc="-3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o</a:t>
            </a:r>
            <a:r>
              <a:rPr kumimoji="0" sz="1800" b="0" spc="-5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r</a:t>
            </a:r>
            <a:r>
              <a:rPr kumimoji="0" sz="1800" b="0" spc="3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c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n</a:t>
            </a:r>
            <a:r>
              <a:rPr kumimoji="0" sz="1800" b="0" spc="3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t  </a:t>
            </a:r>
            <a:r>
              <a:rPr kumimoji="0" sz="1800" b="0" spc="-4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learning</a:t>
            </a:r>
            <a:endParaRPr kumimoji="0" sz="1800" b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137" name="object 8"/>
          <p:cNvSpPr/>
          <p:nvPr/>
        </p:nvSpPr>
        <p:spPr>
          <a:xfrm>
            <a:off x="1430870" y="2654300"/>
            <a:ext cx="18415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38" name="object 9"/>
          <p:cNvSpPr/>
          <p:nvPr/>
        </p:nvSpPr>
        <p:spPr>
          <a:xfrm>
            <a:off x="1515529" y="2722029"/>
            <a:ext cx="1735670" cy="850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39" name="object 10"/>
          <p:cNvSpPr/>
          <p:nvPr/>
        </p:nvSpPr>
        <p:spPr>
          <a:xfrm>
            <a:off x="1481670" y="2687354"/>
            <a:ext cx="1738642" cy="811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40" name="object 11"/>
          <p:cNvSpPr/>
          <p:nvPr/>
        </p:nvSpPr>
        <p:spPr>
          <a:xfrm>
            <a:off x="1481670" y="2687345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4" h="811529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41" name="object 12"/>
          <p:cNvSpPr txBox="1"/>
          <p:nvPr/>
        </p:nvSpPr>
        <p:spPr>
          <a:xfrm>
            <a:off x="1686623" y="2801759"/>
            <a:ext cx="132842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 marR="5080" indent="-217804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spc="-20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Mo</a:t>
            </a:r>
            <a:r>
              <a:rPr kumimoji="0" sz="1800" b="0" spc="30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d</a:t>
            </a:r>
            <a:r>
              <a:rPr kumimoji="0" sz="1800" b="0" spc="-70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-65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l</a:t>
            </a:r>
            <a:r>
              <a:rPr kumimoji="0" sz="1800" b="0" spc="60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-</a:t>
            </a:r>
            <a:r>
              <a:rPr kumimoji="0" sz="1800" b="0" spc="-20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ba</a:t>
            </a:r>
            <a:r>
              <a:rPr kumimoji="0" sz="1800" b="0" spc="-40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s</a:t>
            </a:r>
            <a:r>
              <a:rPr kumimoji="0" sz="1800" b="0" spc="-70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20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d  </a:t>
            </a:r>
            <a:r>
              <a:rPr kumimoji="0" sz="1800" b="0" spc="-15" dirty="0">
                <a:solidFill>
                  <a:srgbClr val="FF0000"/>
                </a:solidFill>
                <a:latin typeface="Arial"/>
                <a:ea typeface=""/>
                <a:cs typeface="Arial"/>
              </a:rPr>
              <a:t>methods</a:t>
            </a:r>
            <a:endParaRPr kumimoji="0" sz="1800" b="0" dirty="0">
              <a:solidFill>
                <a:srgbClr val="FF0000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142" name="object 13"/>
          <p:cNvSpPr/>
          <p:nvPr/>
        </p:nvSpPr>
        <p:spPr>
          <a:xfrm>
            <a:off x="5604929" y="2654300"/>
            <a:ext cx="18415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43" name="object 14"/>
          <p:cNvSpPr/>
          <p:nvPr/>
        </p:nvSpPr>
        <p:spPr>
          <a:xfrm>
            <a:off x="5812370" y="2722029"/>
            <a:ext cx="1490129" cy="850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44" name="object 15"/>
          <p:cNvSpPr/>
          <p:nvPr/>
        </p:nvSpPr>
        <p:spPr>
          <a:xfrm>
            <a:off x="5656122" y="2687354"/>
            <a:ext cx="1738642" cy="811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45" name="object 16"/>
          <p:cNvSpPr/>
          <p:nvPr/>
        </p:nvSpPr>
        <p:spPr>
          <a:xfrm>
            <a:off x="5656122" y="2687345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5" h="811529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46" name="object 17"/>
          <p:cNvSpPr txBox="1"/>
          <p:nvPr/>
        </p:nvSpPr>
        <p:spPr>
          <a:xfrm>
            <a:off x="5984582" y="2801759"/>
            <a:ext cx="108140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3980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spc="-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Mo</a:t>
            </a:r>
            <a:r>
              <a:rPr kumimoji="0" sz="1800" b="0" spc="3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d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-6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l</a:t>
            </a:r>
            <a:r>
              <a:rPr kumimoji="0" sz="1800" b="0" spc="6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-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f</a:t>
            </a:r>
            <a:r>
              <a:rPr kumimoji="0" sz="1800" b="0" spc="-8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r</a:t>
            </a:r>
            <a:r>
              <a:rPr kumimoji="0" sz="1800" b="0" spc="-5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ee  </a:t>
            </a:r>
            <a:r>
              <a:rPr kumimoji="0" sz="1800" b="0" spc="-1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methods</a:t>
            </a:r>
            <a:endParaRPr kumimoji="0" sz="1800" b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147" name="object 18"/>
          <p:cNvSpPr/>
          <p:nvPr/>
        </p:nvSpPr>
        <p:spPr>
          <a:xfrm>
            <a:off x="4411129" y="3750729"/>
            <a:ext cx="183727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48" name="object 19"/>
          <p:cNvSpPr/>
          <p:nvPr/>
        </p:nvSpPr>
        <p:spPr>
          <a:xfrm>
            <a:off x="4533900" y="3818470"/>
            <a:ext cx="1655229" cy="850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49" name="object 20"/>
          <p:cNvSpPr/>
          <p:nvPr/>
        </p:nvSpPr>
        <p:spPr>
          <a:xfrm>
            <a:off x="4460531" y="3783453"/>
            <a:ext cx="1738642" cy="811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50" name="object 21"/>
          <p:cNvSpPr/>
          <p:nvPr/>
        </p:nvSpPr>
        <p:spPr>
          <a:xfrm>
            <a:off x="4460531" y="3783444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4" h="811529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51" name="object 22"/>
          <p:cNvSpPr txBox="1"/>
          <p:nvPr/>
        </p:nvSpPr>
        <p:spPr>
          <a:xfrm>
            <a:off x="4706696" y="3897858"/>
            <a:ext cx="124587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595" marR="5080" indent="-176530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spc="-21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V</a:t>
            </a:r>
            <a:r>
              <a:rPr kumimoji="0" sz="1800" b="0" spc="-9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a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l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u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6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-</a:t>
            </a:r>
            <a:r>
              <a:rPr kumimoji="0" sz="1800" b="0" spc="-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ba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s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d  </a:t>
            </a:r>
            <a:r>
              <a:rPr kumimoji="0" sz="1800" b="0" spc="-1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methods</a:t>
            </a:r>
            <a:endParaRPr kumimoji="0" sz="1800" b="0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152" name="object 23"/>
          <p:cNvSpPr/>
          <p:nvPr/>
        </p:nvSpPr>
        <p:spPr>
          <a:xfrm>
            <a:off x="6671729" y="3750729"/>
            <a:ext cx="1841500" cy="914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53" name="object 24"/>
          <p:cNvSpPr/>
          <p:nvPr/>
        </p:nvSpPr>
        <p:spPr>
          <a:xfrm>
            <a:off x="6769100" y="3818470"/>
            <a:ext cx="1710270" cy="850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54" name="object 25"/>
          <p:cNvSpPr/>
          <p:nvPr/>
        </p:nvSpPr>
        <p:spPr>
          <a:xfrm>
            <a:off x="6722909" y="3783453"/>
            <a:ext cx="1738642" cy="811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55" name="object 26"/>
          <p:cNvSpPr/>
          <p:nvPr/>
        </p:nvSpPr>
        <p:spPr>
          <a:xfrm>
            <a:off x="6722909" y="3783444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5" h="811529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56" name="object 27"/>
          <p:cNvSpPr txBox="1"/>
          <p:nvPr/>
        </p:nvSpPr>
        <p:spPr>
          <a:xfrm>
            <a:off x="6940575" y="3897858"/>
            <a:ext cx="130302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170" marR="5080" indent="-205104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Po</a:t>
            </a:r>
            <a:r>
              <a:rPr kumimoji="0" sz="1800" b="0" spc="-6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li</a:t>
            </a:r>
            <a:r>
              <a:rPr kumimoji="0" sz="1800" b="0" spc="-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cy</a:t>
            </a:r>
            <a:r>
              <a:rPr kumimoji="0" sz="1800" b="0" spc="6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-</a:t>
            </a:r>
            <a:r>
              <a:rPr kumimoji="0" sz="1800" b="0" spc="-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ba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s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d  </a:t>
            </a:r>
            <a:r>
              <a:rPr kumimoji="0" sz="1800" b="0" spc="-1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methods</a:t>
            </a:r>
            <a:endParaRPr kumimoji="0" sz="1800" b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157" name="object 28"/>
          <p:cNvSpPr/>
          <p:nvPr/>
        </p:nvSpPr>
        <p:spPr>
          <a:xfrm>
            <a:off x="3098800" y="2468032"/>
            <a:ext cx="821267" cy="4529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58" name="object 29"/>
          <p:cNvSpPr/>
          <p:nvPr/>
        </p:nvSpPr>
        <p:spPr>
          <a:xfrm>
            <a:off x="3220313" y="2493086"/>
            <a:ext cx="655320" cy="291465"/>
          </a:xfrm>
          <a:custGeom>
            <a:avLst/>
            <a:gdLst/>
            <a:ahLst/>
            <a:cxnLst/>
            <a:rect l="l" t="t" r="r" b="b"/>
            <a:pathLst>
              <a:path w="655320" h="291464">
                <a:moveTo>
                  <a:pt x="55410" y="221170"/>
                </a:moveTo>
                <a:lnTo>
                  <a:pt x="0" y="285889"/>
                </a:lnTo>
                <a:lnTo>
                  <a:pt x="85013" y="291376"/>
                </a:lnTo>
                <a:lnTo>
                  <a:pt x="75145" y="267982"/>
                </a:lnTo>
                <a:lnTo>
                  <a:pt x="130646" y="244576"/>
                </a:lnTo>
                <a:lnTo>
                  <a:pt x="65278" y="244576"/>
                </a:lnTo>
                <a:lnTo>
                  <a:pt x="55410" y="221170"/>
                </a:lnTo>
                <a:close/>
              </a:path>
              <a:path w="655320" h="291464">
                <a:moveTo>
                  <a:pt x="645223" y="0"/>
                </a:moveTo>
                <a:lnTo>
                  <a:pt x="65278" y="244576"/>
                </a:lnTo>
                <a:lnTo>
                  <a:pt x="130646" y="244576"/>
                </a:lnTo>
                <a:lnTo>
                  <a:pt x="655091" y="23406"/>
                </a:lnTo>
                <a:lnTo>
                  <a:pt x="64522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59" name="object 30"/>
          <p:cNvSpPr/>
          <p:nvPr/>
        </p:nvSpPr>
        <p:spPr>
          <a:xfrm>
            <a:off x="4953000" y="2468032"/>
            <a:ext cx="825500" cy="4529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60" name="object 31"/>
          <p:cNvSpPr/>
          <p:nvPr/>
        </p:nvSpPr>
        <p:spPr>
          <a:xfrm>
            <a:off x="5001018" y="2493086"/>
            <a:ext cx="655320" cy="291465"/>
          </a:xfrm>
          <a:custGeom>
            <a:avLst/>
            <a:gdLst/>
            <a:ahLst/>
            <a:cxnLst/>
            <a:rect l="l" t="t" r="r" b="b"/>
            <a:pathLst>
              <a:path w="655320" h="291464">
                <a:moveTo>
                  <a:pt x="9867" y="0"/>
                </a:moveTo>
                <a:lnTo>
                  <a:pt x="0" y="23406"/>
                </a:lnTo>
                <a:lnTo>
                  <a:pt x="579945" y="267982"/>
                </a:lnTo>
                <a:lnTo>
                  <a:pt x="570077" y="291376"/>
                </a:lnTo>
                <a:lnTo>
                  <a:pt x="655104" y="285889"/>
                </a:lnTo>
                <a:lnTo>
                  <a:pt x="619733" y="244576"/>
                </a:lnTo>
                <a:lnTo>
                  <a:pt x="589813" y="244576"/>
                </a:lnTo>
                <a:lnTo>
                  <a:pt x="9867" y="0"/>
                </a:lnTo>
                <a:close/>
              </a:path>
              <a:path w="655320" h="291464">
                <a:moveTo>
                  <a:pt x="599693" y="221170"/>
                </a:moveTo>
                <a:lnTo>
                  <a:pt x="589813" y="244576"/>
                </a:lnTo>
                <a:lnTo>
                  <a:pt x="619733" y="244576"/>
                </a:lnTo>
                <a:lnTo>
                  <a:pt x="599693" y="22117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61" name="object 32"/>
          <p:cNvSpPr/>
          <p:nvPr/>
        </p:nvSpPr>
        <p:spPr>
          <a:xfrm>
            <a:off x="5715000" y="3479796"/>
            <a:ext cx="351367" cy="4487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62" name="object 33"/>
          <p:cNvSpPr/>
          <p:nvPr/>
        </p:nvSpPr>
        <p:spPr>
          <a:xfrm>
            <a:off x="5838342" y="3506558"/>
            <a:ext cx="184150" cy="277495"/>
          </a:xfrm>
          <a:custGeom>
            <a:avLst/>
            <a:gdLst/>
            <a:ahLst/>
            <a:cxnLst/>
            <a:rect l="l" t="t" r="r" b="b"/>
            <a:pathLst>
              <a:path w="184150" h="277495">
                <a:moveTo>
                  <a:pt x="8991" y="192176"/>
                </a:moveTo>
                <a:lnTo>
                  <a:pt x="0" y="276885"/>
                </a:lnTo>
                <a:lnTo>
                  <a:pt x="73164" y="233248"/>
                </a:lnTo>
                <a:lnTo>
                  <a:pt x="51777" y="219557"/>
                </a:lnTo>
                <a:lnTo>
                  <a:pt x="60540" y="205866"/>
                </a:lnTo>
                <a:lnTo>
                  <a:pt x="30378" y="205866"/>
                </a:lnTo>
                <a:lnTo>
                  <a:pt x="8991" y="192176"/>
                </a:lnTo>
                <a:close/>
              </a:path>
              <a:path w="184150" h="277495">
                <a:moveTo>
                  <a:pt x="162153" y="0"/>
                </a:moveTo>
                <a:lnTo>
                  <a:pt x="30378" y="205866"/>
                </a:lnTo>
                <a:lnTo>
                  <a:pt x="60540" y="205866"/>
                </a:lnTo>
                <a:lnTo>
                  <a:pt x="183540" y="13690"/>
                </a:lnTo>
                <a:lnTo>
                  <a:pt x="16215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63" name="object 34"/>
          <p:cNvSpPr/>
          <p:nvPr/>
        </p:nvSpPr>
        <p:spPr>
          <a:xfrm>
            <a:off x="6913029" y="3471329"/>
            <a:ext cx="351367" cy="457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164" name="object 35"/>
          <p:cNvSpPr/>
          <p:nvPr/>
        </p:nvSpPr>
        <p:spPr>
          <a:xfrm>
            <a:off x="6961263" y="3496055"/>
            <a:ext cx="182245" cy="287655"/>
          </a:xfrm>
          <a:custGeom>
            <a:avLst/>
            <a:gdLst/>
            <a:ahLst/>
            <a:cxnLst/>
            <a:rect l="l" t="t" r="r" b="b"/>
            <a:pathLst>
              <a:path w="182245" h="287654">
                <a:moveTo>
                  <a:pt x="21691" y="0"/>
                </a:moveTo>
                <a:lnTo>
                  <a:pt x="0" y="13208"/>
                </a:lnTo>
                <a:lnTo>
                  <a:pt x="131318" y="228904"/>
                </a:lnTo>
                <a:lnTo>
                  <a:pt x="109626" y="242112"/>
                </a:lnTo>
                <a:lnTo>
                  <a:pt x="181800" y="287388"/>
                </a:lnTo>
                <a:lnTo>
                  <a:pt x="175816" y="215696"/>
                </a:lnTo>
                <a:lnTo>
                  <a:pt x="153022" y="215696"/>
                </a:lnTo>
                <a:lnTo>
                  <a:pt x="21691" y="0"/>
                </a:lnTo>
                <a:close/>
              </a:path>
              <a:path w="182245" h="287654">
                <a:moveTo>
                  <a:pt x="174713" y="202488"/>
                </a:moveTo>
                <a:lnTo>
                  <a:pt x="153022" y="215696"/>
                </a:lnTo>
                <a:lnTo>
                  <a:pt x="175816" y="215696"/>
                </a:lnTo>
                <a:lnTo>
                  <a:pt x="174713" y="20248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2282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Model-based RL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>
                    <a:solidFill>
                      <a:srgbClr val="000000"/>
                    </a:solidFill>
                  </a:rPr>
                  <a:t>A simple approach: if we don’t know the MDP, just estimate it from data </a:t>
                </a:r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r>
                  <a:rPr lang="en-US" altLang="zh-CN" sz="1800" dirty="0">
                    <a:solidFill>
                      <a:srgbClr val="000000"/>
                    </a:solidFill>
                  </a:rPr>
                  <a:t>Agent acts in the world (according to some policy), and observes state, actions, reward sequence</a:t>
                </a:r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 </a:t>
                </a:r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r>
                  <a:rPr lang="en-US" altLang="zh-CN" sz="1800" dirty="0">
                    <a:solidFill>
                      <a:srgbClr val="000000"/>
                    </a:solidFill>
                  </a:rPr>
                  <a:t>Form the empirical estimate of the MDP via the counts</a:t>
                </a:r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′]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r>
                  <a:rPr lang="en-US" altLang="zh-CN" sz="1800" dirty="0">
                    <a:solidFill>
                      <a:srgbClr val="000000"/>
                    </a:solidFill>
                  </a:rPr>
                  <a:t>Then solve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en-US" altLang="zh-CN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 via e.g., policy/value iteration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" t="-756" r="-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4602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Model-based RL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</a:rPr>
              <a:t>Will converge to the correct MDP (and hence correct optimal value function / optimal policy) given enough samples of each state</a:t>
            </a:r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r>
              <a:rPr lang="en-US" altLang="zh-CN" sz="1800" dirty="0">
                <a:solidFill>
                  <a:srgbClr val="000000"/>
                </a:solidFill>
              </a:rPr>
              <a:t>How do we ensure that we get the “right” samples? (a challenging problem for all the methods we present here, stay tuned) </a:t>
            </a:r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r>
              <a:rPr lang="en-US" altLang="zh-CN" sz="1800" dirty="0">
                <a:solidFill>
                  <a:srgbClr val="000000"/>
                </a:solidFill>
              </a:rPr>
              <a:t>Advantages (informally) of model-based RL: makes “efficient” use of data </a:t>
            </a:r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r>
              <a:rPr lang="en-US" altLang="zh-CN" sz="1800" dirty="0">
                <a:solidFill>
                  <a:srgbClr val="000000"/>
                </a:solidFill>
              </a:rPr>
              <a:t>Disadvantages: requires we build the actual MDP models, solve for optimal policy (not much help if state space is too large)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284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of model-based RL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1800" dirty="0">
              <a:solidFill>
                <a:srgbClr val="000000"/>
              </a:solidFill>
            </a:endParaRPr>
          </a:p>
          <a:p>
            <a:endParaRPr lang="en-US" altLang="zh-CN" sz="1800" kern="12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268760"/>
            <a:ext cx="4666084" cy="48235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47864" y="6165304"/>
            <a:ext cx="3270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_tradnl" altLang="zh-CN" sz="1800" b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Atkeson</a:t>
            </a:r>
            <a:r>
              <a:rPr lang="es-ES_tradnl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and Santamaría, 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995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MDP planning by dynamic programming</a:t>
            </a:r>
            <a:endParaRPr lang="en-US" altLang="zh-CN" sz="28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Policy evaluation: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charset="0"/>
                      </a:rPr>
                      <m:t>…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policy improvement (by acting greedily):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lit/>
                        </m:rP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policy iteration(Howard 1960):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charset="0"/>
                      </a:rPr>
                      <m:t>…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zh-CN" altLang="en-US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value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iteration(Bellman 1957):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charset="0"/>
                      </a:rPr>
                      <m:t>𝑉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charset="0"/>
                      </a:rPr>
                      <m:t>𝑉</m:t>
                    </m:r>
                    <m:r>
                      <a:rPr lang="en-US" altLang="zh-CN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charset="0"/>
                      </a:rPr>
                      <m:t>…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𝑜𝑝𝑡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)←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0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sz="20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𝑜𝑝𝑡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′)]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1" t="-15113" b="-31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77676" y="4653136"/>
                <a:ext cx="8136904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𝑤</a:t>
                </a:r>
                <a:r>
                  <a:rPr lang="mr-IN" altLang="zh-CN" sz="2000" b="0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ℎ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𝑖𝑙𝑒(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--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mr-IN" altLang="zh-CN" sz="2000" b="0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{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𝑝𝑜𝑙𝑖𝑐𝑦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𝑒𝑣𝑎𝑙𝑢𝑎𝑡𝑖𝑜𝑛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()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;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𝑝𝑜𝑙𝑖𝑐𝑦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𝑖𝑚𝑝𝑟𝑜𝑣𝑒𝑚𝑒𝑛𝑡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()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;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76" y="4653136"/>
                <a:ext cx="8136904" cy="423770"/>
              </a:xfrm>
              <a:prstGeom prst="rect">
                <a:avLst/>
              </a:prstGeom>
              <a:blipFill rotWithShape="0">
                <a:blip r:embed="rId4"/>
                <a:stretch>
                  <a:fillRect t="-8571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636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Policy evaluation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altLang="zh-CN" dirty="0">
                  <a:effectLst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982" t="-8000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842946" y="1412776"/>
            <a:ext cx="76174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with arbitrary policy values and repeatedly apply recurrences to converge to true values. </a:t>
            </a:r>
          </a:p>
          <a:p>
            <a:endParaRPr lang="zh-CN" altLang="en-US" sz="2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276873"/>
            <a:ext cx="607073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Policy evaluation implementation</a:t>
            </a:r>
            <a:endParaRPr lang="en-US" altLang="zh-CN" dirty="0">
              <a:effectLst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62864" y="1320227"/>
                <a:ext cx="7957607" cy="4447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How many iterations ? Repeat until values don’t change much:</a:t>
                </a:r>
              </a:p>
              <a:p>
                <a:endParaRPr lang="en-US" altLang="zh-CN" sz="20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∈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𝑆𝑡𝑎𝑡𝑒𝑠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20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0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20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0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≤</m:t>
                          </m:r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𝜖</m:t>
                          </m:r>
                        </m:e>
                      </m:func>
                    </m:oMath>
                  </m:oMathPara>
                </a14:m>
                <a:endParaRPr lang="en-US" altLang="zh-CN" sz="20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buNone/>
                </a:pPr>
                <a:endParaRPr lang="en-US" altLang="zh-CN" sz="20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buNone/>
                </a:pPr>
                <a:endParaRPr lang="en-US" altLang="zh-CN" sz="20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Dont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store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bSup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 each iteration t, need only last two: </a:t>
                </a:r>
              </a:p>
              <a:p>
                <a:endParaRPr lang="en-US" altLang="zh-CN" sz="20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  </m:t>
                          </m:r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endParaRPr lang="en-US" altLang="zh-CN" dirty="0"/>
              </a:p>
              <a:p>
                <a:pPr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64" y="1320227"/>
                <a:ext cx="7957607" cy="4447051"/>
              </a:xfrm>
              <a:prstGeom prst="rect">
                <a:avLst/>
              </a:prstGeom>
              <a:blipFill rotWithShape="0">
                <a:blip r:embed="rId3"/>
                <a:stretch>
                  <a:fillRect l="-843" t="-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84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CA502-0391-014B-B1CA-1145067B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chain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ADBBC-41CB-534D-81E0-333F8716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AA739B-51AB-2E4B-9AD9-644F653FA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7ECBF0-EEB4-ED47-B853-33A0F574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75729"/>
            <a:ext cx="7482408" cy="55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0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Policy Evaluation Time Complexity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CN" sz="2800" b="0" i="1" dirty="0" err="1">
                            <a:latin typeface="Cambria Math" panose="02040503050406030204" pitchFamily="18" charset="0"/>
                          </a:rPr>
                          <m:t>𝑆𝑆</m:t>
                        </m:r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lang="en-US" altLang="zh-CN" dirty="0">
                  <a:effectLst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601" b="-2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862864" y="1320227"/>
            <a:ext cx="795760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48916" y="4619416"/>
                <a:ext cx="6912768" cy="1508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states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actions per state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’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successors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 ) &gt; 0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algn="ctr">
                  <a:buNone/>
                </a:pPr>
                <a:endParaRPr lang="en-US" altLang="zh-CN" sz="20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6" y="4619416"/>
                <a:ext cx="6912768" cy="1508105"/>
              </a:xfrm>
              <a:prstGeom prst="rect">
                <a:avLst/>
              </a:prstGeom>
              <a:blipFill>
                <a:blip r:embed="rId4"/>
                <a:stretch>
                  <a:fillRect l="-183" t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98842"/>
            <a:ext cx="7334200" cy="321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87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Policy iteration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𝑟𝑎𝑛𝑑𝑜𝑚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𝑜𝑝𝑡𝑖𝑚𝑎𝑙</m:t>
                        </m:r>
                      </m:sup>
                    </m:sSup>
                  </m:oMath>
                </a14:m>
                <a:endParaRPr lang="en-US" altLang="zh-CN" dirty="0">
                  <a:effectLst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982" t="-8000" b="-3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271" y="1412776"/>
            <a:ext cx="6074857" cy="288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71600" y="4437112"/>
                <a:ext cx="6127318" cy="1563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states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actions per state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’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successors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 ) &gt; 0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endParaRPr lang="zh-CN" altLang="en-US" sz="20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437112"/>
                <a:ext cx="6127318" cy="1563057"/>
              </a:xfrm>
              <a:prstGeom prst="rect">
                <a:avLst/>
              </a:prstGeom>
              <a:blipFill rotWithShape="0">
                <a:blip r:embed="rId5"/>
                <a:stretch>
                  <a:fillRect l="-298" t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11760" y="5777223"/>
                <a:ext cx="57606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Time Complexity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0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PI</m:t>
                                </m:r>
                              </m:sub>
                            </m:sSub>
                            <m:r>
                              <a:rPr lang="en-US" altLang="zh-CN" sz="20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dirty="0" err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1" dirty="0" err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zh-CN" sz="20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CN" sz="2000" b="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𝑆𝑆</m:t>
                        </m:r>
                        <m: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’+</m:t>
                        </m:r>
                        <m: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𝑆𝐴𝑆</m:t>
                        </m:r>
                        <m: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5777223"/>
                <a:ext cx="5760640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164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975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Value Iteration Time Complexity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  <m:t>𝑽𝑰</m:t>
                            </m:r>
                          </m:sub>
                        </m:sSub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𝑺𝑨𝑺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87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99" y="1275319"/>
            <a:ext cx="6905802" cy="2944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59632" y="4419182"/>
                <a:ext cx="6127318" cy="1563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states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actions per state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’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successors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 ) &gt; 0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endParaRPr lang="zh-CN" altLang="en-US" sz="20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419182"/>
                <a:ext cx="6127318" cy="1563057"/>
              </a:xfrm>
              <a:prstGeom prst="rect">
                <a:avLst/>
              </a:prstGeom>
              <a:blipFill>
                <a:blip r:embed="rId4"/>
                <a:stretch>
                  <a:fillRect l="-414" t="-2439" r="-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337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Planning</a:t>
            </a:r>
            <a:r>
              <a:rPr lang="zh-CN" altLang="en-US" sz="2800" dirty="0"/>
              <a:t> </a:t>
            </a:r>
            <a:r>
              <a:rPr lang="en-US" altLang="zh-CN" sz="2800" dirty="0"/>
              <a:t>by dynamic programming</a:t>
            </a:r>
            <a:endParaRPr lang="en-US" altLang="zh-CN" sz="28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Policy evaluation: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charset="0"/>
                      </a:rPr>
                      <m:t>…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policy improvement (by acting greedily):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lit/>
                        </m:rP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policy iteration(Howard 1960):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charset="0"/>
                      </a:rPr>
                      <m:t>…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zh-CN" altLang="en-US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value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iteration(Bellman 1957):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charset="0"/>
                      </a:rPr>
                      <m:t>𝑉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charset="0"/>
                      </a:rPr>
                      <m:t>𝑉</m:t>
                    </m:r>
                    <m:r>
                      <a:rPr lang="en-US" altLang="zh-CN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charset="0"/>
                      </a:rPr>
                      <m:t>…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𝑜𝑝𝑡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)←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0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sz="20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𝑜𝑝𝑡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′)]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1" t="-15113" b="-31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77676" y="4653136"/>
                <a:ext cx="8136904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𝑤</a:t>
                </a:r>
                <a:r>
                  <a:rPr lang="mr-IN" altLang="zh-CN" sz="2000" b="0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ℎ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𝑖𝑙𝑒(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--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mr-IN" altLang="zh-CN" sz="2000" b="0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{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𝑝𝑜𝑙𝑖𝑐𝑦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𝑒𝑣𝑎𝑙𝑢𝑎𝑡𝑖𝑜𝑛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()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;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𝑝𝑜𝑙𝑖𝑐𝑦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𝑖𝑚𝑝𝑟𝑜𝑣𝑒𝑚𝑒𝑛𝑡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()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;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mr-IN" altLang="zh-CN" sz="20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76" y="4653136"/>
                <a:ext cx="8136904" cy="423770"/>
              </a:xfrm>
              <a:prstGeom prst="rect">
                <a:avLst/>
              </a:prstGeom>
              <a:blipFill rotWithShape="0">
                <a:blip r:embed="rId4"/>
                <a:stretch>
                  <a:fillRect t="-8571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07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Model-free methods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" marR="508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sz="1800" dirty="0">
                    <a:solidFill>
                      <a:srgbClr val="FF0000"/>
                    </a:solidFill>
                  </a:rPr>
                  <a:t>Value-based methods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: based upon temporal difference learning (TD,  SARSA, Q-learning), learn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 (or a slight  generalization called the Q-function), also called critic based</a:t>
                </a:r>
                <a:endParaRPr lang="zh-CN" altLang="en-US" sz="1800" dirty="0">
                  <a:solidFill>
                    <a:srgbClr val="000000"/>
                  </a:solidFill>
                </a:endParaRPr>
              </a:p>
              <a:p>
                <a:pPr marL="12700" marR="5080">
                  <a:lnSpc>
                    <a:spcPct val="100000"/>
                  </a:lnSpc>
                  <a:spcBef>
                    <a:spcPts val="100"/>
                  </a:spcBef>
                </a:pP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40"/>
                  </a:spcBef>
                </a:pP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12700" marR="619760">
                  <a:lnSpc>
                    <a:spcPct val="100000"/>
                  </a:lnSpc>
                </a:pPr>
                <a:r>
                  <a:rPr lang="en-US" altLang="zh-CN" sz="1800" dirty="0">
                    <a:solidFill>
                      <a:srgbClr val="FF0000"/>
                    </a:solidFill>
                  </a:rPr>
                  <a:t>Policy-based method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: directly learn 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 (or try to  approximate optimal policy, if true optimal policy is not attainable)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504" r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39" name="object 3"/>
          <p:cNvSpPr/>
          <p:nvPr/>
        </p:nvSpPr>
        <p:spPr>
          <a:xfrm>
            <a:off x="3367738" y="3615395"/>
            <a:ext cx="18415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0" name="object 4"/>
          <p:cNvSpPr/>
          <p:nvPr/>
        </p:nvSpPr>
        <p:spPr>
          <a:xfrm>
            <a:off x="3393138" y="3678895"/>
            <a:ext cx="1858429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1" name="object 5"/>
          <p:cNvSpPr/>
          <p:nvPr/>
        </p:nvSpPr>
        <p:spPr>
          <a:xfrm>
            <a:off x="3419872" y="3645020"/>
            <a:ext cx="1738642" cy="8113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2" name="object 6"/>
          <p:cNvSpPr/>
          <p:nvPr/>
        </p:nvSpPr>
        <p:spPr>
          <a:xfrm>
            <a:off x="3419872" y="3645024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4" h="811530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3" name="object 7"/>
          <p:cNvSpPr txBox="1"/>
          <p:nvPr/>
        </p:nvSpPr>
        <p:spPr>
          <a:xfrm>
            <a:off x="3562595" y="3759426"/>
            <a:ext cx="145288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995" marR="5080" indent="-328930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spc="-10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R</a:t>
            </a:r>
            <a:r>
              <a:rPr kumimoji="0" sz="1800" b="0" spc="-7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i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nf</a:t>
            </a:r>
            <a:r>
              <a:rPr kumimoji="0" sz="1800" b="0" spc="-3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o</a:t>
            </a:r>
            <a:r>
              <a:rPr kumimoji="0" sz="1800" b="0" spc="-5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r</a:t>
            </a:r>
            <a:r>
              <a:rPr kumimoji="0" sz="1800" b="0" spc="3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c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n</a:t>
            </a:r>
            <a:r>
              <a:rPr kumimoji="0" sz="1800" b="0" spc="3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t  </a:t>
            </a:r>
            <a:r>
              <a:rPr kumimoji="0" sz="1800" b="0" spc="-4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learning</a:t>
            </a:r>
            <a:endParaRPr kumimoji="0" sz="1800" b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44" name="object 8"/>
          <p:cNvSpPr/>
          <p:nvPr/>
        </p:nvSpPr>
        <p:spPr>
          <a:xfrm>
            <a:off x="1259538" y="4601766"/>
            <a:ext cx="1841500" cy="91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5" name="object 9"/>
          <p:cNvSpPr/>
          <p:nvPr/>
        </p:nvSpPr>
        <p:spPr>
          <a:xfrm>
            <a:off x="1344197" y="4669495"/>
            <a:ext cx="1735670" cy="850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6" name="object 10"/>
          <p:cNvSpPr/>
          <p:nvPr/>
        </p:nvSpPr>
        <p:spPr>
          <a:xfrm>
            <a:off x="1310338" y="4634820"/>
            <a:ext cx="1738642" cy="8113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7" name="object 11"/>
          <p:cNvSpPr/>
          <p:nvPr/>
        </p:nvSpPr>
        <p:spPr>
          <a:xfrm>
            <a:off x="1310338" y="4634811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4" h="811529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48" name="object 12"/>
          <p:cNvSpPr txBox="1"/>
          <p:nvPr/>
        </p:nvSpPr>
        <p:spPr>
          <a:xfrm>
            <a:off x="1515291" y="4749225"/>
            <a:ext cx="132842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 marR="5080" indent="-217804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spc="-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Mo</a:t>
            </a:r>
            <a:r>
              <a:rPr kumimoji="0" sz="1800" b="0" spc="3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d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-6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l</a:t>
            </a:r>
            <a:r>
              <a:rPr kumimoji="0" sz="1800" b="0" spc="6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-</a:t>
            </a:r>
            <a:r>
              <a:rPr kumimoji="0" sz="1800" b="0" spc="-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ba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s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d  </a:t>
            </a:r>
            <a:r>
              <a:rPr kumimoji="0" sz="1800" b="0" spc="-1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methods</a:t>
            </a:r>
            <a:endParaRPr kumimoji="0" sz="1800" b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49" name="object 13"/>
          <p:cNvSpPr/>
          <p:nvPr/>
        </p:nvSpPr>
        <p:spPr>
          <a:xfrm>
            <a:off x="5433597" y="4601766"/>
            <a:ext cx="18415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0" name="object 14"/>
          <p:cNvSpPr/>
          <p:nvPr/>
        </p:nvSpPr>
        <p:spPr>
          <a:xfrm>
            <a:off x="5641038" y="4669495"/>
            <a:ext cx="1490129" cy="850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1" name="object 15"/>
          <p:cNvSpPr/>
          <p:nvPr/>
        </p:nvSpPr>
        <p:spPr>
          <a:xfrm>
            <a:off x="5484790" y="4634820"/>
            <a:ext cx="1738642" cy="8113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2" name="object 16"/>
          <p:cNvSpPr/>
          <p:nvPr/>
        </p:nvSpPr>
        <p:spPr>
          <a:xfrm>
            <a:off x="5484790" y="4634811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5" h="811529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3" name="object 17"/>
          <p:cNvSpPr txBox="1"/>
          <p:nvPr/>
        </p:nvSpPr>
        <p:spPr>
          <a:xfrm>
            <a:off x="5813250" y="4749225"/>
            <a:ext cx="108140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3980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spc="-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Mo</a:t>
            </a:r>
            <a:r>
              <a:rPr kumimoji="0" sz="1800" b="0" spc="3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d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-6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l</a:t>
            </a:r>
            <a:r>
              <a:rPr kumimoji="0" sz="1800" b="0" spc="6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-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f</a:t>
            </a:r>
            <a:r>
              <a:rPr kumimoji="0" sz="1800" b="0" spc="-8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r</a:t>
            </a:r>
            <a:r>
              <a:rPr kumimoji="0" sz="1800" b="0" spc="-5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ee  </a:t>
            </a:r>
            <a:r>
              <a:rPr kumimoji="0" sz="1800" b="0" spc="-1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methods</a:t>
            </a:r>
            <a:endParaRPr kumimoji="0" sz="1800" b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54" name="object 18"/>
          <p:cNvSpPr/>
          <p:nvPr/>
        </p:nvSpPr>
        <p:spPr>
          <a:xfrm>
            <a:off x="4239797" y="5698195"/>
            <a:ext cx="1837270" cy="914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5" name="object 19"/>
          <p:cNvSpPr/>
          <p:nvPr/>
        </p:nvSpPr>
        <p:spPr>
          <a:xfrm>
            <a:off x="4362568" y="5765936"/>
            <a:ext cx="1655229" cy="850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6" name="object 20"/>
          <p:cNvSpPr/>
          <p:nvPr/>
        </p:nvSpPr>
        <p:spPr>
          <a:xfrm>
            <a:off x="4289199" y="5730919"/>
            <a:ext cx="1738642" cy="8113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217170" marR="5080" indent="-205104" fontAlgn="auto">
              <a:spcBef>
                <a:spcPts val="100"/>
              </a:spcBef>
              <a:spcAft>
                <a:spcPts val="0"/>
              </a:spcAft>
              <a:buClrTx/>
              <a:buSzTx/>
              <a:buNone/>
            </a:pPr>
            <a:endParaRPr kumimoji="0" lang="zh-CN" altLang="en-US" sz="1800" b="0" spc="-40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57" name="object 21"/>
          <p:cNvSpPr/>
          <p:nvPr/>
        </p:nvSpPr>
        <p:spPr>
          <a:xfrm>
            <a:off x="4289199" y="5730910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4" h="811529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58" name="object 22"/>
          <p:cNvSpPr txBox="1"/>
          <p:nvPr/>
        </p:nvSpPr>
        <p:spPr>
          <a:xfrm>
            <a:off x="5364088" y="4509120"/>
            <a:ext cx="2016224" cy="1080120"/>
          </a:xfrm>
          <a:prstGeom prst="rect">
            <a:avLst/>
          </a:prstGeom>
          <a:ln w="57150">
            <a:solidFill>
              <a:srgbClr val="C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fontAlgn="auto"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2200" b="0" dirty="0">
              <a:solidFill>
                <a:prstClr val="black"/>
              </a:solidFill>
              <a:latin typeface="Times New Roman"/>
              <a:ea typeface=""/>
              <a:cs typeface="Times New Roman"/>
            </a:endParaRPr>
          </a:p>
        </p:txBody>
      </p:sp>
      <p:sp>
        <p:nvSpPr>
          <p:cNvPr id="59" name="object 23"/>
          <p:cNvSpPr/>
          <p:nvPr/>
        </p:nvSpPr>
        <p:spPr>
          <a:xfrm>
            <a:off x="6500397" y="5698195"/>
            <a:ext cx="1841500" cy="914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0" name="object 24"/>
          <p:cNvSpPr/>
          <p:nvPr/>
        </p:nvSpPr>
        <p:spPr>
          <a:xfrm>
            <a:off x="6597768" y="5765936"/>
            <a:ext cx="1710270" cy="850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1" name="object 25"/>
          <p:cNvSpPr/>
          <p:nvPr/>
        </p:nvSpPr>
        <p:spPr>
          <a:xfrm>
            <a:off x="6551577" y="5730919"/>
            <a:ext cx="1738642" cy="8113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2" name="object 26"/>
          <p:cNvSpPr/>
          <p:nvPr/>
        </p:nvSpPr>
        <p:spPr>
          <a:xfrm>
            <a:off x="6551577" y="5730910"/>
            <a:ext cx="1739264" cy="811530"/>
          </a:xfrm>
          <a:custGeom>
            <a:avLst/>
            <a:gdLst/>
            <a:ahLst/>
            <a:cxnLst/>
            <a:rect l="l" t="t" r="r" b="b"/>
            <a:pathLst>
              <a:path w="1739265" h="811529">
                <a:moveTo>
                  <a:pt x="0" y="0"/>
                </a:moveTo>
                <a:lnTo>
                  <a:pt x="1738650" y="0"/>
                </a:lnTo>
                <a:lnTo>
                  <a:pt x="1738650" y="811369"/>
                </a:lnTo>
                <a:lnTo>
                  <a:pt x="0" y="8113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698D3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3" name="object 27"/>
          <p:cNvSpPr txBox="1"/>
          <p:nvPr/>
        </p:nvSpPr>
        <p:spPr>
          <a:xfrm>
            <a:off x="6769243" y="5845324"/>
            <a:ext cx="130302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170" marR="5080" indent="-205104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Po</a:t>
            </a:r>
            <a:r>
              <a:rPr kumimoji="0" sz="1800" b="0" spc="-6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li</a:t>
            </a:r>
            <a:r>
              <a:rPr kumimoji="0" sz="1800" b="0" spc="-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cy</a:t>
            </a:r>
            <a:r>
              <a:rPr kumimoji="0" sz="1800" b="0" spc="6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-</a:t>
            </a:r>
            <a:r>
              <a:rPr kumimoji="0" sz="1800" b="0" spc="-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ba</a:t>
            </a:r>
            <a:r>
              <a:rPr kumimoji="0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s</a:t>
            </a:r>
            <a:r>
              <a:rPr kumimoji="0" sz="1800" b="0" spc="-7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e</a:t>
            </a:r>
            <a:r>
              <a:rPr kumimoji="0" sz="1800" b="0" spc="2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d  </a:t>
            </a:r>
            <a:r>
              <a:rPr kumimoji="0" sz="1800" b="0" spc="-15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methods</a:t>
            </a:r>
            <a:endParaRPr kumimoji="0" sz="1800" b="0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65" name="object 29"/>
          <p:cNvSpPr/>
          <p:nvPr/>
        </p:nvSpPr>
        <p:spPr>
          <a:xfrm>
            <a:off x="3048981" y="4440552"/>
            <a:ext cx="655320" cy="291465"/>
          </a:xfrm>
          <a:custGeom>
            <a:avLst/>
            <a:gdLst/>
            <a:ahLst/>
            <a:cxnLst/>
            <a:rect l="l" t="t" r="r" b="b"/>
            <a:pathLst>
              <a:path w="655320" h="291464">
                <a:moveTo>
                  <a:pt x="55410" y="221170"/>
                </a:moveTo>
                <a:lnTo>
                  <a:pt x="0" y="285889"/>
                </a:lnTo>
                <a:lnTo>
                  <a:pt x="85013" y="291376"/>
                </a:lnTo>
                <a:lnTo>
                  <a:pt x="75145" y="267982"/>
                </a:lnTo>
                <a:lnTo>
                  <a:pt x="130646" y="244576"/>
                </a:lnTo>
                <a:lnTo>
                  <a:pt x="65278" y="244576"/>
                </a:lnTo>
                <a:lnTo>
                  <a:pt x="55410" y="221170"/>
                </a:lnTo>
                <a:close/>
              </a:path>
              <a:path w="655320" h="291464">
                <a:moveTo>
                  <a:pt x="645223" y="0"/>
                </a:moveTo>
                <a:lnTo>
                  <a:pt x="65278" y="244576"/>
                </a:lnTo>
                <a:lnTo>
                  <a:pt x="130646" y="244576"/>
                </a:lnTo>
                <a:lnTo>
                  <a:pt x="655091" y="23406"/>
                </a:lnTo>
                <a:lnTo>
                  <a:pt x="64522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6" name="object 30"/>
          <p:cNvSpPr/>
          <p:nvPr/>
        </p:nvSpPr>
        <p:spPr>
          <a:xfrm>
            <a:off x="4781668" y="4415498"/>
            <a:ext cx="825500" cy="4529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7" name="object 31"/>
          <p:cNvSpPr/>
          <p:nvPr/>
        </p:nvSpPr>
        <p:spPr>
          <a:xfrm>
            <a:off x="4829686" y="4440552"/>
            <a:ext cx="655320" cy="291465"/>
          </a:xfrm>
          <a:custGeom>
            <a:avLst/>
            <a:gdLst/>
            <a:ahLst/>
            <a:cxnLst/>
            <a:rect l="l" t="t" r="r" b="b"/>
            <a:pathLst>
              <a:path w="655320" h="291464">
                <a:moveTo>
                  <a:pt x="9867" y="0"/>
                </a:moveTo>
                <a:lnTo>
                  <a:pt x="0" y="23406"/>
                </a:lnTo>
                <a:lnTo>
                  <a:pt x="579945" y="267982"/>
                </a:lnTo>
                <a:lnTo>
                  <a:pt x="570077" y="291376"/>
                </a:lnTo>
                <a:lnTo>
                  <a:pt x="655104" y="285889"/>
                </a:lnTo>
                <a:lnTo>
                  <a:pt x="619733" y="244576"/>
                </a:lnTo>
                <a:lnTo>
                  <a:pt x="589813" y="244576"/>
                </a:lnTo>
                <a:lnTo>
                  <a:pt x="9867" y="0"/>
                </a:lnTo>
                <a:close/>
              </a:path>
              <a:path w="655320" h="291464">
                <a:moveTo>
                  <a:pt x="599693" y="221170"/>
                </a:moveTo>
                <a:lnTo>
                  <a:pt x="589813" y="244576"/>
                </a:lnTo>
                <a:lnTo>
                  <a:pt x="619733" y="244576"/>
                </a:lnTo>
                <a:lnTo>
                  <a:pt x="599693" y="22117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8" name="object 32"/>
          <p:cNvSpPr/>
          <p:nvPr/>
        </p:nvSpPr>
        <p:spPr>
          <a:xfrm>
            <a:off x="5543668" y="5427262"/>
            <a:ext cx="351367" cy="4487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69" name="object 33"/>
          <p:cNvSpPr/>
          <p:nvPr/>
        </p:nvSpPr>
        <p:spPr>
          <a:xfrm>
            <a:off x="5667010" y="5454024"/>
            <a:ext cx="184150" cy="277495"/>
          </a:xfrm>
          <a:custGeom>
            <a:avLst/>
            <a:gdLst/>
            <a:ahLst/>
            <a:cxnLst/>
            <a:rect l="l" t="t" r="r" b="b"/>
            <a:pathLst>
              <a:path w="184150" h="277495">
                <a:moveTo>
                  <a:pt x="8991" y="192176"/>
                </a:moveTo>
                <a:lnTo>
                  <a:pt x="0" y="276885"/>
                </a:lnTo>
                <a:lnTo>
                  <a:pt x="73164" y="233248"/>
                </a:lnTo>
                <a:lnTo>
                  <a:pt x="51777" y="219557"/>
                </a:lnTo>
                <a:lnTo>
                  <a:pt x="60540" y="205866"/>
                </a:lnTo>
                <a:lnTo>
                  <a:pt x="30378" y="205866"/>
                </a:lnTo>
                <a:lnTo>
                  <a:pt x="8991" y="192176"/>
                </a:lnTo>
                <a:close/>
              </a:path>
              <a:path w="184150" h="277495">
                <a:moveTo>
                  <a:pt x="162153" y="0"/>
                </a:moveTo>
                <a:lnTo>
                  <a:pt x="30378" y="205866"/>
                </a:lnTo>
                <a:lnTo>
                  <a:pt x="60540" y="205866"/>
                </a:lnTo>
                <a:lnTo>
                  <a:pt x="183540" y="13690"/>
                </a:lnTo>
                <a:lnTo>
                  <a:pt x="16215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70" name="object 34"/>
          <p:cNvSpPr/>
          <p:nvPr/>
        </p:nvSpPr>
        <p:spPr>
          <a:xfrm>
            <a:off x="6741697" y="5418795"/>
            <a:ext cx="351367" cy="457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71" name="object 35"/>
          <p:cNvSpPr/>
          <p:nvPr/>
        </p:nvSpPr>
        <p:spPr>
          <a:xfrm>
            <a:off x="6789931" y="5443521"/>
            <a:ext cx="182245" cy="287655"/>
          </a:xfrm>
          <a:custGeom>
            <a:avLst/>
            <a:gdLst/>
            <a:ahLst/>
            <a:cxnLst/>
            <a:rect l="l" t="t" r="r" b="b"/>
            <a:pathLst>
              <a:path w="182245" h="287654">
                <a:moveTo>
                  <a:pt x="21691" y="0"/>
                </a:moveTo>
                <a:lnTo>
                  <a:pt x="0" y="13208"/>
                </a:lnTo>
                <a:lnTo>
                  <a:pt x="131318" y="228904"/>
                </a:lnTo>
                <a:lnTo>
                  <a:pt x="109626" y="242112"/>
                </a:lnTo>
                <a:lnTo>
                  <a:pt x="181800" y="287388"/>
                </a:lnTo>
                <a:lnTo>
                  <a:pt x="175816" y="215696"/>
                </a:lnTo>
                <a:lnTo>
                  <a:pt x="153022" y="215696"/>
                </a:lnTo>
                <a:lnTo>
                  <a:pt x="21691" y="0"/>
                </a:lnTo>
                <a:close/>
              </a:path>
              <a:path w="182245" h="287654">
                <a:moveTo>
                  <a:pt x="174713" y="202488"/>
                </a:moveTo>
                <a:lnTo>
                  <a:pt x="153022" y="215696"/>
                </a:lnTo>
                <a:lnTo>
                  <a:pt x="175816" y="215696"/>
                </a:lnTo>
                <a:lnTo>
                  <a:pt x="174713" y="20248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72" name="object 36"/>
          <p:cNvSpPr/>
          <p:nvPr/>
        </p:nvSpPr>
        <p:spPr>
          <a:xfrm>
            <a:off x="5292080" y="4437112"/>
            <a:ext cx="2160240" cy="11852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>
              <a:solidFill>
                <a:prstClr val="black"/>
              </a:solidFill>
              <a:latin typeface="Calibri"/>
              <a:ea typeface=""/>
            </a:endParaRPr>
          </a:p>
        </p:txBody>
      </p:sp>
      <p:sp>
        <p:nvSpPr>
          <p:cNvPr id="73" name="object 27"/>
          <p:cNvSpPr txBox="1"/>
          <p:nvPr/>
        </p:nvSpPr>
        <p:spPr>
          <a:xfrm>
            <a:off x="4499992" y="5877272"/>
            <a:ext cx="130302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170" marR="5080" indent="-205104" fontAlgn="auto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spc="-40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Value-based methods</a:t>
            </a:r>
            <a:endParaRPr kumimoji="0" sz="1800" b="0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153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B6033-ACE1-9445-8280-B44601A8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Temporal difference learning</a:t>
            </a:r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9974BA-812A-314E-9128-5697EAE0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pic>
        <p:nvPicPr>
          <p:cNvPr id="2050" name="Picture 2" descr="科学网—这位诺奖得主，不仅靠“虐狗”而闻名，还曾用亲弟弟做实验- 张磊的博文">
            <a:extLst>
              <a:ext uri="{FF2B5EF4-FFF2-40B4-BE49-F238E27FC236}">
                <a16:creationId xmlns:a16="http://schemas.microsoft.com/office/drawing/2014/main" id="{23533E25-BBE0-D849-A9EF-13502C38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205" y="2276872"/>
            <a:ext cx="6050989" cy="35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D73B36-809C-7047-A497-F87E2967A7FA}"/>
              </a:ext>
            </a:extLst>
          </p:cNvPr>
          <p:cNvSpPr/>
          <p:nvPr/>
        </p:nvSpPr>
        <p:spPr>
          <a:xfrm>
            <a:off x="899592" y="1340768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0" dirty="0">
                <a:solidFill>
                  <a:srgbClr val="000000"/>
                </a:solidFill>
              </a:rPr>
              <a:t>Classic theories assume that learning occurs whenever a stimulus is paired with a reward or punishment.</a:t>
            </a:r>
            <a:endParaRPr lang="zh-CN" alt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08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B6033-ACE1-9445-8280-B44601A8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 Neural Substrate of Prediction and Reward</a:t>
            </a:r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9974BA-812A-314E-9128-5697EAE0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EC655B-9A79-0E49-A12A-25971A99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9" y="1103302"/>
            <a:ext cx="6770700" cy="57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6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Temporal difference (TD) methods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Algorithm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TD</m:t>
                    </m:r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// Estimate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Initialize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   ∀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Repeat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400050" marR="5080" lvl="1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Observe state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and reward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400050" marR="5080" lvl="1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Take action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and observe next state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400050" marR="5080" lvl="1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Update: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Return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marR="5080" indent="0">
                  <a:spcBef>
                    <a:spcPts val="100"/>
                  </a:spcBef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The TD algorithm is essentially a stochastic version of policy evaluation iteration, will converge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if all states visited frequently enough </a:t>
                </a:r>
              </a:p>
              <a:p>
                <a:pPr marL="0" marR="5080" indent="0">
                  <a:spcBef>
                    <a:spcPts val="100"/>
                  </a:spcBef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8" b="-3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753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Value/critic based RL methods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Policy evaluation: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charset="0"/>
                      </a:rPr>
                      <m:t>…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∀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  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Suppose we are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, receive reward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, take action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and end up in state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We can not perform the update above for all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, but can we update just for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24" t="-727" r="-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5165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Temporal difference (TD) methods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" marR="508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No, because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is not known</a:t>
                </a:r>
              </a:p>
              <a:p>
                <a:pPr marR="5080">
                  <a:lnSpc>
                    <a:spcPct val="20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is a sample of probability distribution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20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However, this is too “harsh” an assignment, assumes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is the only possible next state; instead “smooth” the update using some learning rate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 1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limLow>
                        <m:limLow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groupChr>
                        </m:e>
                        <m:lim/>
                      </m:limLow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groupChr>
                        <m:groupChrPr>
                          <m:chr m:val="⏟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groupCh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300000"/>
                  </a:lnSpc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This is the </a:t>
                </a:r>
                <a:r>
                  <a:rPr lang="en-US" altLang="zh-CN" sz="2000" i="1" dirty="0">
                    <a:solidFill>
                      <a:srgbClr val="000000"/>
                    </a:solidFill>
                  </a:rPr>
                  <a:t>temporal difference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(TD) algorithm.</a:t>
                </a: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lnSpc>
                    <a:spcPct val="150000"/>
                  </a:lnSpc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47" t="-727" b="-2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5881D5-B9E9-B44B-93FE-CD3DAE0B3A37}"/>
              </a:ext>
            </a:extLst>
          </p:cNvPr>
          <p:cNvSpPr txBox="1"/>
          <p:nvPr/>
        </p:nvSpPr>
        <p:spPr>
          <a:xfrm>
            <a:off x="4721085" y="5522623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sz="1600" b="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TD target</a:t>
            </a:r>
            <a:endParaRPr kumimoji="1" lang="zh-CN" altLang="en-US" sz="1600" b="0" dirty="0">
              <a:solidFill>
                <a:srgbClr val="000000"/>
              </a:solidFill>
              <a:latin typeface="Cambria Math" panose="02040503050406030204" pitchFamily="18" charset="0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15808" y="4935777"/>
            <a:ext cx="144016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gradient view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直角上箭头 7"/>
          <p:cNvSpPr/>
          <p:nvPr/>
        </p:nvSpPr>
        <p:spPr bwMode="auto">
          <a:xfrm>
            <a:off x="7092280" y="5013176"/>
            <a:ext cx="72008" cy="216024"/>
          </a:xfrm>
          <a:prstGeom prst="bentUp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  <a:ea typeface="隶书" pitchFamily="49" charset="-122"/>
            </a:endParaRPr>
          </a:p>
        </p:txBody>
      </p:sp>
      <p:sp>
        <p:nvSpPr>
          <p:cNvPr id="9" name="直角上箭头 8"/>
          <p:cNvSpPr/>
          <p:nvPr/>
        </p:nvSpPr>
        <p:spPr bwMode="auto">
          <a:xfrm>
            <a:off x="7380312" y="5229200"/>
            <a:ext cx="864096" cy="144016"/>
          </a:xfrm>
          <a:prstGeom prst="bentUp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  <a:ea typeface="隶书" pitchFamily="49" charset="-122"/>
            </a:endParaRPr>
          </a:p>
        </p:txBody>
      </p:sp>
      <p:cxnSp>
        <p:nvCxnSpPr>
          <p:cNvPr id="11" name="肘形连接符 10"/>
          <p:cNvCxnSpPr/>
          <p:nvPr/>
        </p:nvCxnSpPr>
        <p:spPr bwMode="auto">
          <a:xfrm>
            <a:off x="7164288" y="5229200"/>
            <a:ext cx="1008112" cy="72008"/>
          </a:xfrm>
          <a:prstGeom prst="bentConnector3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线形标注 1(无边框) 11"/>
          <p:cNvSpPr/>
          <p:nvPr/>
        </p:nvSpPr>
        <p:spPr bwMode="auto">
          <a:xfrm flipH="1" flipV="1">
            <a:off x="7092280" y="5274919"/>
            <a:ext cx="864096" cy="368156"/>
          </a:xfrm>
          <a:prstGeom prst="callout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  <a:ea typeface="隶书" pitchFamily="49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H="1">
            <a:off x="7128284" y="5197387"/>
            <a:ext cx="587524" cy="31813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95881D5-B9E9-B44B-93FE-CD3DAE0B3A37}"/>
              </a:ext>
            </a:extLst>
          </p:cNvPr>
          <p:cNvSpPr txBox="1"/>
          <p:nvPr/>
        </p:nvSpPr>
        <p:spPr>
          <a:xfrm>
            <a:off x="6055236" y="5522623"/>
            <a:ext cx="125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sz="1600" b="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  <a:endParaRPr kumimoji="1" lang="zh-CN" altLang="en-US" sz="1600" b="0" dirty="0">
              <a:solidFill>
                <a:srgbClr val="000000"/>
              </a:solidFill>
              <a:latin typeface="Cambria Math" panose="020405030504060302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045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02860-F2F9-3840-9E10-8EAEF6EF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finite state Markov chains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053AFD-80F4-6442-92F8-AA47F5F51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91461B-67D5-EB40-B031-3E3F8044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1F0016-61D0-DE48-828B-CF2D9204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4" y="1262053"/>
            <a:ext cx="7583192" cy="55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Temporal difference (TD) methods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Algorithm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TD</m:t>
                    </m:r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// Estimate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Initialize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   ∀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Repeat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400050" marR="5080" lvl="1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Observe state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and reward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400050" marR="5080" lvl="1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Take action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and observe next state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400050" marR="5080" lvl="1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Update: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Return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marR="5080" indent="0">
                  <a:spcBef>
                    <a:spcPts val="100"/>
                  </a:spcBef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spcBef>
                    <a:spcPts val="10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The TD algorithm is essentially a stochastic version of policy evaluation iteration, will converge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if all states visited frequently enough </a:t>
                </a:r>
              </a:p>
              <a:p>
                <a:pPr marL="0" marR="5080" indent="0">
                  <a:spcBef>
                    <a:spcPts val="100"/>
                  </a:spcBef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9" b="-3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6766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TD experiments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8153400" cy="465388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000" dirty="0">
                <a:solidFill>
                  <a:srgbClr val="000000"/>
                </a:solidFill>
              </a:rPr>
              <a:t>Run TD on grid world for 1000 episode (each episode consists of 10 steps, sampled according to a policy, starting at a random state), initialized with V(s)=R(s)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293325"/>
            <a:ext cx="3528392" cy="27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45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TD Progress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9B6BDE-28A8-7440-8EA4-7C029A6FE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5542" y="1243476"/>
            <a:ext cx="6492916" cy="4371048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CCC294-6715-374B-8621-FE7D14CDF219}"/>
                  </a:ext>
                </a:extLst>
              </p:cNvPr>
              <p:cNvSpPr/>
              <p:nvPr/>
            </p:nvSpPr>
            <p:spPr>
              <a:xfrm>
                <a:off x="1979712" y="5835134"/>
                <a:ext cx="610242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" altLang="zh-CN" sz="1800" b="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Value estimation error of TD for different </a:t>
                </a:r>
                <a14:m>
                  <m:oMath xmlns:m="http://schemas.openxmlformats.org/officeDocument/2006/math">
                    <m:r>
                      <a:rPr lang="en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𝛼</m:t>
                    </m:r>
                  </m:oMath>
                </a14:m>
                <a:endParaRPr lang="zh-CN" altLang="en-US" sz="1800" b="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CCC294-6715-374B-8621-FE7D14CDF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835134"/>
                <a:ext cx="6102424" cy="369332"/>
              </a:xfrm>
              <a:prstGeom prst="rect">
                <a:avLst/>
              </a:prstGeom>
              <a:blipFill>
                <a:blip r:embed="rId4"/>
                <a:stretch>
                  <a:fillRect l="-1042" t="-3226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346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Issues with traditional TD algorithms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R="5080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TD lets us learn a value function of a policy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directly, without ever constructing the MDP </a:t>
                </a:r>
              </a:p>
              <a:p>
                <a:pPr marR="5080">
                  <a:lnSpc>
                    <a:spcPct val="150000"/>
                  </a:lnSpc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But is this really helpful? </a:t>
                </a:r>
              </a:p>
              <a:p>
                <a:pPr marR="5080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Consider trying to execute the greedy policy </a:t>
                </a:r>
                <a:r>
                  <a:rPr lang="en-US" altLang="zh-CN" sz="2000" dirty="0" err="1">
                    <a:solidFill>
                      <a:srgbClr val="000000"/>
                    </a:solidFill>
                  </a:rPr>
                  <a:t>w.r.t.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marR="5080" indent="0">
                  <a:lnSpc>
                    <a:spcPct val="15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lnSpc>
                    <a:spcPct val="150000"/>
                  </a:lnSpc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We need a model anyway…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2" b="-8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2238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The Q value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R="5080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Q function is the value of starting at state s, taking action a, and then acting according to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(or optimally,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))]</m:t>
                          </m:r>
                        </m:e>
                      </m:nary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altLang="zh-CN" sz="2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zh-CN" sz="2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aln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Q function formulation leads to new TD-like methods: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SARSA 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Q-learning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4792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SARSA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R="5080"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As with TD, observe state s, reward r, take action a, observe next state s’</a:t>
                </a:r>
              </a:p>
              <a:p>
                <a:pPr marL="0" marR="5080" indent="0"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lvl="1" indent="0">
                  <a:lnSpc>
                    <a:spcPct val="20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lnSpc>
                    <a:spcPct val="20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SARSA: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lvl="1" indent="0">
                  <a:lnSpc>
                    <a:spcPct val="20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)←(1−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)))</m:t>
                      </m:r>
                      <m:r>
                        <m:rPr>
                          <m:lit/>
                        </m:rP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lvl="1" indent="0">
                  <a:lnSpc>
                    <a:spcPct val="20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)←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lvl="1" indent="0">
                  <a:spcBef>
                    <a:spcPts val="100"/>
                  </a:spcBef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lvl="1" indent="0">
                  <a:spcBef>
                    <a:spcPts val="100"/>
                  </a:spcBef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</a:rPr>
                  <a:t>Will converge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</a:rPr>
                  <a:t> given enough samples of each state-action pair </a:t>
                </a:r>
              </a:p>
              <a:p>
                <a:pPr marL="0" marR="5080" indent="0">
                  <a:spcBef>
                    <a:spcPts val="100"/>
                  </a:spcBef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74" t="-727" b="-6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5867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Sarsa</a:t>
            </a:r>
            <a:r>
              <a:rPr lang="en-US" altLang="zh-CN" dirty="0"/>
              <a:t> Algorithm for On-Policy Control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792"/>
            <a:ext cx="7766248" cy="32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0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Q-learning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R="5080"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As with TD, observe state s, reward r, take action a, observe next state s’</a:t>
                </a:r>
              </a:p>
              <a:p>
                <a:pPr marL="0" marR="5080" indent="0"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lvl="1" indent="0">
                  <a:lnSpc>
                    <a:spcPct val="20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lnSpc>
                    <a:spcPct val="200000"/>
                  </a:lnSpc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Q-learning: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marR="5080" indent="0"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aln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lvl="1" indent="0">
                  <a:lnSpc>
                    <a:spcPct val="20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lvl="1" indent="0">
                  <a:lnSpc>
                    <a:spcPct val="200000"/>
                  </a:lnSpc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lvl="1" indent="0">
                  <a:spcBef>
                    <a:spcPts val="100"/>
                  </a:spcBef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</a:rPr>
                  <a:t>Will converge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</a:rPr>
                  <a:t> given enough samples of each state-action pair </a:t>
                </a:r>
              </a:p>
              <a:p>
                <a:pPr marL="0" marR="5080" indent="0">
                  <a:spcBef>
                    <a:spcPts val="100"/>
                  </a:spcBef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74" t="-727" b="-7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6931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Q-Learning Algorithm for Off-Policy Control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5080" indent="0">
              <a:spcBef>
                <a:spcPts val="10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11" y="1628800"/>
            <a:ext cx="7341881" cy="26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4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 of Q function learning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R="5080"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The advantage of learning the Q function is that we can now select actions </a:t>
                </a:r>
                <a:r>
                  <a:rPr lang="en-US" altLang="zh-CN" sz="2000" i="1" dirty="0">
                    <a:solidFill>
                      <a:srgbClr val="000000"/>
                    </a:solidFill>
                  </a:rPr>
                  <a:t>without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a model of the MDP</a:t>
                </a:r>
              </a:p>
              <a:p>
                <a:pPr marR="5080"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E.g., in Q learning, the optimal policy is given by</a:t>
                </a:r>
              </a:p>
              <a:p>
                <a:pPr marR="5080"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marR="5080" indent="0"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1,                      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𝑎𝑟𝑔𝑚𝑎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0,                          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so we can learn </a:t>
                </a:r>
                <a:r>
                  <a:rPr lang="en-US" altLang="zh-CN" sz="2000" i="1" dirty="0">
                    <a:solidFill>
                      <a:srgbClr val="000000"/>
                    </a:solidFill>
                  </a:rPr>
                  <a:t>the full optimal policy 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without a model of the MDP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24" t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49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64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A8760-F3A7-BC4E-8CD6-977FFDD5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Markov chain: n-step transition probabilities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23AB6-833F-F44D-BEB8-6CB04E4CF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746877-E8EC-874B-9ADF-C8BF282E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1F6A08-B387-6940-B0F7-B38ED2A4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7037"/>
            <a:ext cx="7406760" cy="553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39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on-policy vs. off-policy learning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R="5080"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There is an important distinction in RL methods about on-policy vs. off-policy learning algorithm </a:t>
                </a:r>
              </a:p>
              <a:p>
                <a:pPr marR="5080"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In the on-policy setting (e.g. the traditional TD and SARSA algorithms), you are learning the value of the policy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that you are following </a:t>
                </a:r>
              </a:p>
              <a:p>
                <a:pPr marR="5080"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In the off-policy setting (e.g. Q-learning algorithm) you are learning the value of a different policy than the one you are following </a:t>
                </a:r>
              </a:p>
              <a:p>
                <a:pPr marR="5080">
                  <a:spcBef>
                    <a:spcPts val="100"/>
                  </a:spcBef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R="5080">
                  <a:spcBef>
                    <a:spcPts val="100"/>
                  </a:spcBef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Virtually all learning guarantees apply to the on-policy case; there exist some convergence proofs for off-policy case, but only for very limited cases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24" t="-727" r="-1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5205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Relationship Between DP and TD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6792"/>
            <a:ext cx="7272808" cy="44836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75656" y="6478433"/>
            <a:ext cx="7848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b="0" dirty="0">
                <a:solidFill>
                  <a:srgbClr val="000000"/>
                </a:solidFill>
              </a:rPr>
              <a:t>David Silver: </a:t>
            </a:r>
            <a:r>
              <a:rPr lang="zh-CN" altLang="en-US" sz="1400" b="0" dirty="0">
                <a:solidFill>
                  <a:srgbClr val="000000"/>
                </a:solidFill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</a:rPr>
              <a:t>www0.cs.ucl.ac.uk/staff/d.silver/web/Teaching_files/control.pdf</a:t>
            </a:r>
            <a:endParaRPr lang="zh-CN" alt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338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Relationship Between DP and TD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52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466485" cy="44644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75656" y="6478433"/>
            <a:ext cx="7848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b="0" dirty="0">
                <a:solidFill>
                  <a:srgbClr val="000000"/>
                </a:solidFill>
              </a:rPr>
              <a:t>David Silver: </a:t>
            </a:r>
            <a:r>
              <a:rPr lang="zh-CN" altLang="en-US" sz="1400" b="0" dirty="0">
                <a:solidFill>
                  <a:srgbClr val="000000"/>
                </a:solidFill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</a:rPr>
              <a:t>www0.cs.ucl.ac.uk/staff/d.silver/web/Teaching_files/control.pdf</a:t>
            </a:r>
            <a:endParaRPr lang="zh-CN" alt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67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Q-learning experiment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Run Q-learning on grid world domain for 20000 </a:t>
                </a:r>
                <a:r>
                  <a:rPr lang="en-US" altLang="zh-CN" sz="2000" dirty="0" err="1">
                    <a:solidFill>
                      <a:srgbClr val="000000"/>
                    </a:solidFill>
                  </a:rPr>
                  <a:t>epsides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(each episode 10 steps), initializing with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Policy: with probability 0.9, act according to current optimal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, act randomly with probability 0.1</a:t>
                </a:r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4" r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508327"/>
            <a:ext cx="3168352" cy="23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84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Q-learning progress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 algn="ctr">
                  <a:buNone/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Optimal Q function estimation error of Q-learning for different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54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60" y="1412776"/>
            <a:ext cx="5817976" cy="3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89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Exploration/exploitation 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000000"/>
                </a:solidFill>
              </a:rPr>
              <a:t>All the methods discussed so far had some condition like “assuming we visit each state enough”, or “taking actions according to some policy” </a:t>
            </a:r>
          </a:p>
          <a:p>
            <a:r>
              <a:rPr lang="en-US" altLang="zh-CN" sz="2000" dirty="0">
                <a:solidFill>
                  <a:srgbClr val="000000"/>
                </a:solidFill>
              </a:rPr>
              <a:t>A fundamental question: if we don’t know the system dynamics, should we take exploratory actions that will give us more information, or exploit current knowledge to perform as best we can? </a:t>
            </a:r>
          </a:p>
          <a:p>
            <a:r>
              <a:rPr lang="en-US" altLang="zh-CN" sz="2000" dirty="0">
                <a:solidFill>
                  <a:srgbClr val="000000"/>
                </a:solidFill>
              </a:rPr>
              <a:t>Example: a model-based procedure that does not work 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Use all past experience to build models T and R 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Find optimal policy for MDP  using e.g. value iteration and act according to this policy </a:t>
            </a:r>
          </a:p>
          <a:p>
            <a:pPr lvl="1"/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en-US" altLang="zh-CN" sz="2000" dirty="0">
                <a:solidFill>
                  <a:srgbClr val="000000"/>
                </a:solidFill>
              </a:rPr>
              <a:t>Initial bad estimates may lead policy into sub-optimal region, and never explores further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4913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Exploration in RL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Key idea: instead of acting according to the “best” policy based upon the current MDP estimate, act according to a policy that will explore less visited state-action pairs until we get a “good estimate”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Epsilon-greedy policy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  <m:acc>
                                <m:accPr>
                                  <m:chr m:val="̂"/>
                                  <m:ctrlP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lit/>
                                </m:r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𝑟𝑎𝑛𝑑𝑜𝑚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𝑎𝑐𝑡𝑖𝑜𝑛</m:t>
                              </m:r>
                              <m:r>
                                <m:rPr>
                                  <m:lit/>
                                </m:r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lit/>
                                </m:rP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lit/>
                                </m:rP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lit/>
                                </m:r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Boltzmann policy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altLang="zh-CN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decrease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, increase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to see more examples</a:t>
                </a:r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4" t="-727" b="-2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8084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Q-learning exploration illustration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1600" dirty="0">
                    <a:solidFill>
                      <a:srgbClr val="000000"/>
                    </a:solidFill>
                  </a:rPr>
                  <a:t>Grid world but with random [0,1] rewards instead of rewards above</a:t>
                </a:r>
              </a:p>
              <a:p>
                <a:r>
                  <a:rPr lang="en-US" altLang="zh-CN" sz="1600" dirty="0">
                    <a:solidFill>
                      <a:srgbClr val="000000"/>
                    </a:solidFill>
                  </a:rPr>
                  <a:t>Initialize Q function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600" b="0" dirty="0">
                  <a:solidFill>
                    <a:srgbClr val="000000"/>
                  </a:solidFill>
                </a:endParaRPr>
              </a:p>
              <a:p>
                <a:r>
                  <a:rPr lang="en-US" altLang="zh-CN" sz="1600" dirty="0">
                    <a:solidFill>
                      <a:srgbClr val="000000"/>
                    </a:solidFill>
                  </a:rPr>
                  <a:t>Run with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=0.05, 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𝑔𝑟𝑒𝑒𝑑𝑦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</a:rPr>
                  <a:t> is the number of times we have visited state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zh-CN" alt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57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267968"/>
            <a:ext cx="2808312" cy="22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89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Accuracy of Q function approximation 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Error in Q function estimation for different exploration strategies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58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2112"/>
            <a:ext cx="5760114" cy="39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63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Average attained reward 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Average per-episode reward attained by different exploration strategies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59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95938"/>
            <a:ext cx="5594791" cy="37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6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EDE13-55AB-FA47-A215-4081E0D23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chain: example 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92561-9FC3-394D-BF7A-D4112A5EE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4BD9C1-D825-C643-8CA5-4109B746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22F053-6697-9142-95B0-C6B8EE2B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94" y="1295400"/>
            <a:ext cx="7358656" cy="51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21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state space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Can not use simple discrete MDPs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Linear value function approximation: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define features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and weights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all states with similar features will have similar Q-values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Q-learning with linear function approximation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on each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Implied objective function: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sz="2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 algn="ctr"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 algn="ctr">
                  <a:buNone/>
                </a:pPr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4" t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60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856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state space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Q-learning with deep network as Q function </a:t>
                </a:r>
                <a:r>
                  <a:rPr lang="en-US" altLang="zh-CN" sz="2000" dirty="0" err="1">
                    <a:solidFill>
                      <a:srgbClr val="000000"/>
                    </a:solidFill>
                  </a:rPr>
                  <a:t>approximator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, how to update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</a:rPr>
                  <a:t>？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0" indent="0" algn="ctr">
                  <a:buNone/>
                </a:pPr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4" t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61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899592" y="6283351"/>
            <a:ext cx="824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b="0" dirty="0">
                <a:solidFill>
                  <a:srgbClr val="000000"/>
                </a:solidFill>
              </a:rPr>
              <a:t>Deep Q Network (DQN)</a:t>
            </a:r>
            <a:r>
              <a:rPr lang="zh-CN" altLang="en-US" sz="1400" b="0" dirty="0">
                <a:solidFill>
                  <a:srgbClr val="000000"/>
                </a:solidFill>
              </a:rPr>
              <a:t>：</a:t>
            </a:r>
            <a:r>
              <a:rPr lang="en-US" altLang="zh-CN" sz="1400" b="0" dirty="0" err="1">
                <a:solidFill>
                  <a:srgbClr val="000000"/>
                </a:solidFill>
              </a:rPr>
              <a:t>Mnih</a:t>
            </a:r>
            <a:r>
              <a:rPr lang="en-US" altLang="zh-CN" sz="1400" b="0" dirty="0">
                <a:solidFill>
                  <a:srgbClr val="000000"/>
                </a:solidFill>
              </a:rPr>
              <a:t> et al., </a:t>
            </a:r>
            <a:r>
              <a:rPr lang="zh-CN" altLang="en-US" sz="1400" b="0" dirty="0">
                <a:solidFill>
                  <a:srgbClr val="000000"/>
                </a:solidFill>
              </a:rPr>
              <a:t>“</a:t>
            </a:r>
            <a:r>
              <a:rPr lang="en-US" altLang="zh-CN" sz="1400" b="0" dirty="0">
                <a:solidFill>
                  <a:srgbClr val="000000"/>
                </a:solidFill>
              </a:rPr>
              <a:t>Human-level control through deep reinforcement learning”, Nature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5513" y="3269313"/>
                <a:ext cx="334835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13" y="3269313"/>
                <a:ext cx="3348353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9197" y="4080456"/>
                <a:ext cx="5872843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97" y="4080456"/>
                <a:ext cx="5872843" cy="6685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81251" y="5049828"/>
                <a:ext cx="6326088" cy="505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0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51" y="5049828"/>
                <a:ext cx="6326088" cy="505331"/>
              </a:xfrm>
              <a:prstGeom prst="rect">
                <a:avLst/>
              </a:prstGeom>
              <a:blipFill rotWithShape="0"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891171" y="2910905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b="0" dirty="0">
                <a:solidFill>
                  <a:srgbClr val="000000"/>
                </a:solidFill>
              </a:rPr>
              <a:t>linear function approximation</a:t>
            </a:r>
            <a:endParaRPr lang="zh-CN" altLang="en-US" sz="2000" b="0" dirty="0"/>
          </a:p>
        </p:txBody>
      </p:sp>
      <p:sp>
        <p:nvSpPr>
          <p:cNvPr id="10" name="矩形 9"/>
          <p:cNvSpPr/>
          <p:nvPr/>
        </p:nvSpPr>
        <p:spPr>
          <a:xfrm>
            <a:off x="5436096" y="2861278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b="0" dirty="0">
                <a:solidFill>
                  <a:srgbClr val="000000"/>
                </a:solidFill>
              </a:rPr>
              <a:t>deep networks approximation</a:t>
            </a:r>
            <a:endParaRPr lang="zh-CN" alt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69970" y="3452755"/>
                <a:ext cx="27597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970" y="3452755"/>
                <a:ext cx="2759730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664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134315" y="4310065"/>
                <a:ext cx="3642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15" y="4310065"/>
                <a:ext cx="364202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134315" y="4967320"/>
                <a:ext cx="3642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15" y="4967320"/>
                <a:ext cx="364202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23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DQN: a few additional tricks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000000"/>
                </a:solidFill>
              </a:rPr>
              <a:t>keep Q function fixed and only update every C iterations</a:t>
            </a:r>
          </a:p>
          <a:p>
            <a:r>
              <a:rPr lang="en-US" altLang="zh-CN" sz="2000" dirty="0">
                <a:solidFill>
                  <a:srgbClr val="000000"/>
                </a:solidFill>
              </a:rPr>
              <a:t>keep replay buffer of past actions</a:t>
            </a: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en-US" altLang="zh-CN" sz="2000" dirty="0">
                <a:solidFill>
                  <a:srgbClr val="000000"/>
                </a:solidFill>
              </a:rPr>
              <a:t>convolutional network takes pixel images as input (actual pixel images from past four frames), outputs Q function </a:t>
            </a:r>
          </a:p>
          <a:p>
            <a:r>
              <a:rPr lang="en-US" altLang="zh-CN" sz="2000" dirty="0">
                <a:solidFill>
                  <a:srgbClr val="000000"/>
                </a:solidFill>
              </a:rPr>
              <a:t>Same exact method applied to 50 Atari games, exceeds human performance in most cases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62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204864"/>
            <a:ext cx="601134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4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</a:rPr>
              <a:t>Data-driven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planning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Model-based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RL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Value-based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RL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Policy-based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RL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  <a:p>
            <a:r>
              <a:rPr lang="en-US" altLang="zh-CN" sz="1800" dirty="0">
                <a:solidFill>
                  <a:srgbClr val="000000"/>
                </a:solidFill>
              </a:rPr>
              <a:t>which approach best suits me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Model-based: if you are data-poor, and/or have a real system you can’t afford to break 100 times while training 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Value-based: Problem looking a bit more “planning-like” ideally with small numbers of actions 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Policy-based: Relatively simple “reactive” policies could work well, but potentially high dimensional control space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63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258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64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946400"/>
            <a:ext cx="2870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A3D7E-5788-754E-BD9D-2486822C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chain: example 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C16C97-4B3C-584B-818B-4461C835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5FB3DC-057C-8C43-B45C-4EAF85B8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131D1-3E87-3F47-8C77-53E1CA15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340768"/>
            <a:ext cx="7505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8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5D12F-7842-1046-9C23-8AED1550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reward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B3987-A502-3D44-96F6-E66E78BBF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FEF7B4-7003-6B43-B793-1ECE4CA1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B069EE-258F-AD4B-A327-14A207F6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196752"/>
            <a:ext cx="7333867" cy="55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35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A465D-49DD-F048-AAD2-EE7578A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reward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397D9-BCE1-C048-ACF7-335DAC244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788716-623D-2542-8897-2E68DC2A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F355-B847-4AE8-8D76-60950087758E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85484A-3E79-0C45-ABE9-4D9D05FB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83" y="1295400"/>
            <a:ext cx="7886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92013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黑体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Char char="l"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隶书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Char char="l"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隶书" pitchFamily="49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Designs\Capsules.pot</Template>
  <TotalTime>23250</TotalTime>
  <Words>2495</Words>
  <Application>Microsoft Macintosh PowerPoint</Application>
  <PresentationFormat>全屏显示(4:3)</PresentationFormat>
  <Paragraphs>466</Paragraphs>
  <Slides>64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微软雅黑</vt:lpstr>
      <vt:lpstr>微软雅黑</vt:lpstr>
      <vt:lpstr>Arial</vt:lpstr>
      <vt:lpstr>Calibri</vt:lpstr>
      <vt:lpstr>Cambria Math</vt:lpstr>
      <vt:lpstr>Times New Roman</vt:lpstr>
      <vt:lpstr>Wingdings</vt:lpstr>
      <vt:lpstr>Capsules</vt:lpstr>
      <vt:lpstr>Agent Technology Lecture 06</vt:lpstr>
      <vt:lpstr>Markov decision process</vt:lpstr>
      <vt:lpstr>Markov chain</vt:lpstr>
      <vt:lpstr>finite state Markov chains</vt:lpstr>
      <vt:lpstr>Markov chain: n-step transition probabilities</vt:lpstr>
      <vt:lpstr>Markov chain: example 1</vt:lpstr>
      <vt:lpstr>Markov chain: example 2</vt:lpstr>
      <vt:lpstr>Markov reward process</vt:lpstr>
      <vt:lpstr>Markov reward process</vt:lpstr>
      <vt:lpstr>Markov reward process</vt:lpstr>
      <vt:lpstr>Markov reward process</vt:lpstr>
      <vt:lpstr>Markov decision process</vt:lpstr>
      <vt:lpstr>Representing a MDP by a decision tree</vt:lpstr>
      <vt:lpstr>Markov decision process</vt:lpstr>
      <vt:lpstr>Derived Stochastic Processes</vt:lpstr>
      <vt:lpstr>Value Function</vt:lpstr>
      <vt:lpstr>Bellman Equation (Matrix Form)</vt:lpstr>
      <vt:lpstr>Optimal Value Function</vt:lpstr>
      <vt:lpstr>Bellman Optimality Equation</vt:lpstr>
      <vt:lpstr>Solving the Bellman Optimality Equation</vt:lpstr>
      <vt:lpstr>Example: online dating problem</vt:lpstr>
      <vt:lpstr>Example: online dating problem</vt:lpstr>
      <vt:lpstr>Reinforcement learning (RL)</vt:lpstr>
      <vt:lpstr>Model-based RL</vt:lpstr>
      <vt:lpstr>Model-based RL</vt:lpstr>
      <vt:lpstr>Performance of model-based RL</vt:lpstr>
      <vt:lpstr>MDP planning by dynamic programming</vt:lpstr>
      <vt:lpstr>Policy evaluation π→V_π</vt:lpstr>
      <vt:lpstr>Policy evaluation implementation</vt:lpstr>
      <vt:lpstr>Policy Evaluation Time Complexity O(t_PE SS’)</vt:lpstr>
      <vt:lpstr>Policy iteration  π^( random)→π^( optimal)</vt:lpstr>
      <vt:lpstr>Value Iteration Time Complexity O(t_VI SAS′)</vt:lpstr>
      <vt:lpstr>Planning by dynamic programming</vt:lpstr>
      <vt:lpstr>Model-free methods</vt:lpstr>
      <vt:lpstr>Temporal difference learning</vt:lpstr>
      <vt:lpstr>A Neural Substrate of Prediction and Reward</vt:lpstr>
      <vt:lpstr>Temporal difference (TD) methods</vt:lpstr>
      <vt:lpstr>Value/critic based RL methods</vt:lpstr>
      <vt:lpstr>Temporal difference (TD) methods</vt:lpstr>
      <vt:lpstr>Temporal difference (TD) methods</vt:lpstr>
      <vt:lpstr>TD experiments</vt:lpstr>
      <vt:lpstr>TD Progress</vt:lpstr>
      <vt:lpstr>Issues with traditional TD algorithms</vt:lpstr>
      <vt:lpstr>The Q value function</vt:lpstr>
      <vt:lpstr>SARSA</vt:lpstr>
      <vt:lpstr>Sarsa Algorithm for On-Policy Control</vt:lpstr>
      <vt:lpstr>Q-learning</vt:lpstr>
      <vt:lpstr>Q-Learning Algorithm for Off-Policy Control</vt:lpstr>
      <vt:lpstr>Benefits of Q function learning </vt:lpstr>
      <vt:lpstr>on-policy vs. off-policy learning</vt:lpstr>
      <vt:lpstr>Relationship Between DP and TD</vt:lpstr>
      <vt:lpstr>Relationship Between DP and TD</vt:lpstr>
      <vt:lpstr>Q-learning experiment</vt:lpstr>
      <vt:lpstr>Q-learning progress</vt:lpstr>
      <vt:lpstr>Exploration/exploitation problem</vt:lpstr>
      <vt:lpstr>Exploration in RL </vt:lpstr>
      <vt:lpstr>Q-learning exploration illustration</vt:lpstr>
      <vt:lpstr>Accuracy of Q function approximation </vt:lpstr>
      <vt:lpstr>Average attained reward </vt:lpstr>
      <vt:lpstr>Large state space</vt:lpstr>
      <vt:lpstr>Large state space</vt:lpstr>
      <vt:lpstr>DQN: a few additional tricks</vt:lpstr>
      <vt:lpstr>Summary</vt:lpstr>
      <vt:lpstr>PowerPoint 演示文稿</vt:lpstr>
    </vt:vector>
  </TitlesOfParts>
  <Company>Nju Ailab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Agent Technology and Application</dc:title>
  <dc:subject>Lectures</dc:subject>
  <dc:creator>Hao Wang</dc:creator>
  <cp:keywords>What is intelligent agent</cp:keywords>
  <cp:lastModifiedBy>张雷</cp:lastModifiedBy>
  <cp:revision>3414</cp:revision>
  <dcterms:created xsi:type="dcterms:W3CDTF">2002-04-18T10:21:59Z</dcterms:created>
  <dcterms:modified xsi:type="dcterms:W3CDTF">2023-03-24T04:29:41Z</dcterms:modified>
  <cp:category>Graduated</cp:category>
</cp:coreProperties>
</file>